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14"/>
  </p:notesMasterIdLst>
  <p:sldIdLst>
    <p:sldId id="361" r:id="rId2"/>
    <p:sldId id="352" r:id="rId3"/>
    <p:sldId id="353" r:id="rId4"/>
    <p:sldId id="338" r:id="rId5"/>
    <p:sldId id="362" r:id="rId6"/>
    <p:sldId id="354" r:id="rId7"/>
    <p:sldId id="355" r:id="rId8"/>
    <p:sldId id="356" r:id="rId9"/>
    <p:sldId id="357" r:id="rId10"/>
    <p:sldId id="347" r:id="rId11"/>
    <p:sldId id="358" r:id="rId12"/>
    <p:sldId id="359" r:id="rId13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25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07" userDrawn="1">
          <p15:clr>
            <a:srgbClr val="A4A3A4"/>
          </p15:clr>
        </p15:guide>
        <p15:guide id="2" pos="2121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58149" autoAdjust="0"/>
  </p:normalViewPr>
  <p:slideViewPr>
    <p:cSldViewPr snapToGrid="0">
      <p:cViewPr varScale="1">
        <p:scale>
          <a:sx n="52" d="100"/>
          <a:sy n="52" d="100"/>
        </p:scale>
        <p:origin x="2484" y="78"/>
      </p:cViewPr>
      <p:guideLst>
        <p:guide orient="horz" pos="2183"/>
        <p:guide pos="3863"/>
        <p:guide pos="710"/>
        <p:guide orient="horz" pos="1525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682" y="66"/>
      </p:cViewPr>
      <p:guideLst>
        <p:guide orient="horz" pos="3107"/>
        <p:guide pos="212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2025/2/13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log.naver.com/luexr/223407712734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ja.dict.naver.com/#/entry/jako/7d16f13d1cee40dfa92e2314c4637e60" TargetMode="Externa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ja.dict.naver.com/#/entry/jako/cd48ac792ac849c1a1147f4addb909d8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a.dict.naver.com/#/entry/jako/d6ee8111ea37483eaaf9a0de60643bfe" TargetMode="External"/><Relationship Id="rId5" Type="http://schemas.openxmlformats.org/officeDocument/2006/relationships/hyperlink" Target="https://ja.dict.naver.com/#/entry/jako/e9ed1b3ed6414c639b15e5b999cebf47" TargetMode="External"/><Relationship Id="rId4" Type="http://schemas.openxmlformats.org/officeDocument/2006/relationships/hyperlink" Target="https://ja.dict.naver.com/#/entry/jako/3d4b7f18e170471d8a9191745a6684c0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ja.dict.naver.com/#/entry/jako/8d1bc9f4f0424b91869236f88671dc30" TargetMode="External"/><Relationship Id="rId3" Type="http://schemas.openxmlformats.org/officeDocument/2006/relationships/hyperlink" Target="https://ja.dict.naver.com/#/entry/jako/1b07ef509cf54ba39113b2b9e9945ce0" TargetMode="External"/><Relationship Id="rId7" Type="http://schemas.openxmlformats.org/officeDocument/2006/relationships/hyperlink" Target="https://ja.dict.naver.com/#/entry/jako/eca529a015d24c749749f72a6122d9d6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ja.dict.naver.com/#/entry/jako/84d807be0c5b45f5a4f32fcfa3f0fe1a" TargetMode="External"/><Relationship Id="rId5" Type="http://schemas.openxmlformats.org/officeDocument/2006/relationships/hyperlink" Target="https://ja.dict.naver.com/#/entry/jaen/03c6aa8fa7bc4762a28a9309e08ed883" TargetMode="External"/><Relationship Id="rId4" Type="http://schemas.openxmlformats.org/officeDocument/2006/relationships/hyperlink" Target="https://ja.dict.naver.com/#/entry/jaen/3375ea02697a4471abb6803f79ab3436" TargetMode="Externa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今から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DL950 success stories 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表します。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最初は私が日本語でやって後は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JUNG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さんは英語でやります。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多分要らないだとう思いますが日本語で通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訳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必要だたら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私が出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来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る限り通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訳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私の場合日本で住むこといるけど昔ですから日本語は少しずつ「ほとんど」忘れましたが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理解及び了解お願い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いた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します。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最初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YKO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T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＆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</a:t>
            </a:r>
            <a:r>
              <a:rPr lang="ja-JP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ほんぶの組織です。</a:t>
            </a: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営業１部、</a:t>
            </a: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営業２部、なかで</a:t>
            </a:r>
            <a:r>
              <a:rPr lang="en-US" altLang="ja-JP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PMK</a:t>
            </a:r>
            <a:r>
              <a:rPr lang="ja-JP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、</a:t>
            </a:r>
            <a:r>
              <a:rPr lang="ja-JP" altLang="en-US" dirty="0"/>
              <a:t>代理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だいり</a:t>
            </a:r>
            <a:r>
              <a:rPr lang="en-US" altLang="ja-JP" dirty="0">
                <a:solidFill>
                  <a:srgbClr val="FB5B63"/>
                </a:solidFill>
                <a:effectLst/>
              </a:rPr>
              <a:t>]</a:t>
            </a:r>
            <a:r>
              <a:rPr lang="ja-JP" altLang="en-US" dirty="0"/>
              <a:t>店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てん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]Part </a:t>
            </a:r>
            <a:r>
              <a:rPr lang="ko-KR" altLang="en-US" b="0" i="0" dirty="0">
                <a:solidFill>
                  <a:srgbClr val="333333"/>
                </a:solidFill>
                <a:effectLst/>
                <a:latin typeface="-apple-system"/>
              </a:rPr>
              <a:t> </a:t>
            </a:r>
            <a:r>
              <a:rPr lang="ko-KR" altLang="en-US" dirty="0"/>
              <a:t>地方</a:t>
            </a:r>
            <a:r>
              <a:rPr lang="en-US" altLang="ko-KR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ちほう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事務所と含めてあります。</a:t>
            </a:r>
            <a:endParaRPr lang="en-US" altLang="ja-JP" b="0" i="0" dirty="0">
              <a:solidFill>
                <a:srgbClr val="333333"/>
              </a:solidFill>
              <a:effectLst/>
              <a:latin typeface="-apple-system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SYSTEM TEAM 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組織紹介です。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チ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ムリ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ダ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は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KIM 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部長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ぶちょう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.)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に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下で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名が頑張って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働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いています。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H/W 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開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名　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S/W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開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　４名です。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7647215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ja-JP" altLang="en-US" dirty="0"/>
              <a:t>回路図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ja-JP" altLang="en-US" dirty="0"/>
              <a:t>主要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しゅよう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r>
              <a:rPr lang="ja-JP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機能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ja-JP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 OFF TIME </a:t>
            </a:r>
            <a:r>
              <a:rPr lang="ja-JP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制御　動作</a:t>
            </a:r>
            <a:endParaRPr lang="ko-KR" altLang="en-US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dirty="0"/>
              <a:t>CHAMBER </a:t>
            </a:r>
            <a:r>
              <a:rPr lang="ja-JP" altLang="en-US" dirty="0"/>
              <a:t>制御</a:t>
            </a:r>
            <a:endParaRPr lang="en-US" altLang="ja-JP" dirty="0"/>
          </a:p>
          <a:p>
            <a:r>
              <a:rPr lang="el-GR" altLang="ko-KR" b="0" i="0" u="none" strike="noStrike" dirty="0">
                <a:effectLst/>
                <a:latin typeface="-apple-system"/>
                <a:hlinkClick r:id="rId3"/>
              </a:rPr>
              <a:t>τ(</a:t>
            </a:r>
            <a:r>
              <a:rPr lang="en-US" altLang="ko-KR" b="0" i="0" u="none" strike="noStrike" dirty="0">
                <a:effectLst/>
                <a:latin typeface="-apple-system"/>
                <a:hlinkClick r:id="rId3"/>
              </a:rPr>
              <a:t>tau)</a:t>
            </a:r>
            <a:r>
              <a:rPr lang="ja-JP" altLang="en-US" dirty="0"/>
              <a:t>　</a:t>
            </a:r>
            <a:r>
              <a:rPr lang="en-US" altLang="ja-JP" dirty="0"/>
              <a:t>Time constant </a:t>
            </a:r>
            <a:r>
              <a:rPr lang="ja-JP" altLang="en-US" dirty="0"/>
              <a:t>計算「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4"/>
              </a:rPr>
              <a:t>けいさん</a:t>
            </a:r>
            <a:r>
              <a:rPr lang="ja-JP" altLang="en-US" dirty="0"/>
              <a:t>」</a:t>
            </a:r>
            <a:endParaRPr lang="en-US" altLang="ja-JP" dirty="0"/>
          </a:p>
          <a:p>
            <a:r>
              <a:rPr lang="en-US" altLang="ja-JP" dirty="0"/>
              <a:t>Contact 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resistance</a:t>
            </a:r>
            <a:br>
              <a:rPr lang="ja-JP" altLang="en-US" dirty="0"/>
            </a:br>
            <a:r>
              <a:rPr lang="ja-JP" altLang="en-US" dirty="0"/>
              <a:t>接触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せっしょく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r>
              <a:rPr lang="ja-JP" altLang="en-US" dirty="0"/>
              <a:t> 抵抗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ていこう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 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計算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現場写真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536607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私の名前は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BSW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今年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45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歳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で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Busan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という場所で生まれました。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担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当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している仕事は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SI</a:t>
            </a:r>
            <a:r>
              <a:rPr lang="en-US" altLang="ko-KR" sz="1800" kern="100" dirty="0">
                <a:effectLst/>
                <a:latin typeface="Yu Mincho" panose="02020400000000000000" pitchFamily="18" charset="-128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PROGRAM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を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C#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利用して開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しています。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今までいろいろ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project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やっていますが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電源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でんげん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ノイズシミュレ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- 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模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写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もしゃ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機能可能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カメラ耐久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たいきゅう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試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験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機「しけんき」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熱電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ねつでん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モジュ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Peltier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素子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そし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耐久（たいきゅう）試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験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機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色々な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重要な仕事を開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しました。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ja-JP" altLang="en-US" dirty="0"/>
              <a:t>そこで</a:t>
            </a:r>
            <a:r>
              <a:rPr lang="en-US" altLang="ja-JP" dirty="0"/>
              <a:t>YOKOGAWA</a:t>
            </a:r>
            <a:r>
              <a:rPr lang="ja-JP" altLang="en-US" dirty="0"/>
              <a:t>製品は</a:t>
            </a:r>
            <a:r>
              <a:rPr kumimoji="1" lang="en-US" altLang="ja-JP" dirty="0"/>
              <a:t>Battery</a:t>
            </a:r>
            <a:r>
              <a:rPr kumimoji="1" lang="ja-JP" altLang="en-US" dirty="0"/>
              <a:t>　</a:t>
            </a:r>
            <a:r>
              <a:rPr lang="en-US" altLang="ja-JP" dirty="0"/>
              <a:t>TEST</a:t>
            </a:r>
            <a:r>
              <a:rPr lang="ja-JP" altLang="en-US" dirty="0"/>
              <a:t>システムで</a:t>
            </a:r>
            <a:r>
              <a:rPr lang="en-US" altLang="ja-JP" dirty="0"/>
              <a:t>DL</a:t>
            </a:r>
            <a:r>
              <a:rPr lang="ja-JP" altLang="en-US" dirty="0"/>
              <a:t>９０４０が入れました。投入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とうにゅう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</a:p>
          <a:p>
            <a:endParaRPr lang="en-US" altLang="ja-JP" b="0" i="0" dirty="0">
              <a:solidFill>
                <a:srgbClr val="333333"/>
              </a:solidFill>
              <a:effectLst/>
              <a:latin typeface="-apple-system"/>
            </a:endParaRPr>
          </a:p>
          <a:p>
            <a:r>
              <a:rPr lang="ja-JP" altLang="ko-KR" sz="1800" dirty="0">
                <a:effectLst/>
                <a:ea typeface="맑은 고딕" panose="020B0503020000020004" pitchFamily="50" charset="-127"/>
                <a:cs typeface="맑은 고딕" panose="020B0503020000020004" pitchFamily="50" charset="-127"/>
              </a:rPr>
              <a:t>受注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じゅちゅう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) </a:t>
            </a:r>
            <a:r>
              <a:rPr lang="ja-JP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金額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きんがく</a:t>
            </a:r>
            <a:r>
              <a:rPr lang="en-US" altLang="ko-KR" sz="1800" dirty="0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合わせるために</a:t>
            </a:r>
            <a:r>
              <a:rPr lang="en-US" altLang="ko-KR" sz="1800" dirty="0" err="1">
                <a:effectLst/>
                <a:latin typeface="맑은 고딕" panose="020B0503020000020004" pitchFamily="50" charset="-127"/>
                <a:cs typeface="Times New Roman" panose="02020603050405020304" pitchFamily="18" charset="0"/>
              </a:rPr>
              <a:t>yokogawa</a:t>
            </a:r>
            <a:r>
              <a:rPr lang="ja-JP" altLang="ko-KR" sz="1800" dirty="0">
                <a:effectLst/>
                <a:ea typeface="맑은 고딕" panose="020B0503020000020004" pitchFamily="50" charset="-127"/>
                <a:cs typeface="Times New Roman" panose="02020603050405020304" pitchFamily="18" charset="0"/>
              </a:rPr>
              <a:t>装備（製品）は入らなかったです。</a:t>
            </a:r>
            <a:endParaRPr lang="en-US" altLang="ja-JP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次は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DL950success stories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お客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様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YURATECH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といつ自動車部品製造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せいぞう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会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社です。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今回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で入れた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DL950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は全体６だいです。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Spark plug System</a:t>
            </a:r>
            <a:r>
              <a:rPr lang="ko-KR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Pre-charge Relay System 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に入れたモジュ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ル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は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したの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内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容です。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ja-JP" altLang="en-US" dirty="0"/>
              <a:t>参照してください。</a:t>
            </a:r>
            <a:endParaRPr lang="en-US" altLang="ja-JP" dirty="0"/>
          </a:p>
          <a:p>
            <a:endParaRPr lang="en-US" altLang="ko-KR" dirty="0"/>
          </a:p>
          <a:p>
            <a:r>
              <a:rPr lang="ja-JP" altLang="en-US" dirty="0"/>
              <a:t>受注</a:t>
            </a:r>
            <a:r>
              <a:rPr lang="en-US" altLang="ja-JP" dirty="0"/>
              <a:t>[</a:t>
            </a:r>
            <a:r>
              <a:rPr lang="ja-JP" altLang="en-US" b="0" i="0" dirty="0">
                <a:solidFill>
                  <a:srgbClr val="FB5B63"/>
                </a:solidFill>
                <a:effectLst/>
                <a:latin typeface="-apple-system"/>
              </a:rPr>
              <a:t>じゅちゅう</a:t>
            </a:r>
            <a:r>
              <a:rPr lang="en-US" altLang="ja-JP" b="0" i="0" dirty="0">
                <a:solidFill>
                  <a:srgbClr val="FB5B63"/>
                </a:solidFill>
                <a:effectLst/>
                <a:latin typeface="-apple-system"/>
              </a:rPr>
              <a:t>]</a:t>
            </a:r>
            <a:r>
              <a:rPr lang="ja-JP" altLang="en-US" b="0" i="0" dirty="0">
                <a:solidFill>
                  <a:srgbClr val="FB5B63"/>
                </a:solidFill>
                <a:effectLst/>
                <a:latin typeface="-apple-system"/>
              </a:rPr>
              <a:t>金額は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Spark plug System</a:t>
            </a:r>
            <a:r>
              <a:rPr lang="ja-JP" altLang="en-US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　２億５千万　</a:t>
            </a:r>
            <a:r>
              <a:rPr lang="en-US" altLang="ja-JP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WON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0" i="0" dirty="0"/>
              <a:t>Pre-charge Relay System </a:t>
            </a:r>
            <a:r>
              <a:rPr lang="ja-JP" altLang="en-US" b="0" i="0" dirty="0"/>
              <a:t>は１億２千万　</a:t>
            </a:r>
            <a:r>
              <a:rPr lang="en-US" altLang="ja-JP" b="0" i="0" dirty="0"/>
              <a:t>WON</a:t>
            </a:r>
            <a:r>
              <a:rPr lang="ja-JP" altLang="en-US" b="0" i="0" dirty="0"/>
              <a:t>　です。</a:t>
            </a:r>
            <a:endParaRPr lang="en-US" altLang="ko-KR" b="0" i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366622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en-US" altLang="ko-KR" b="0" i="0" dirty="0">
              <a:solidFill>
                <a:srgbClr val="328FD1"/>
              </a:solidFill>
              <a:effectLst/>
              <a:latin typeface="Nanum Square"/>
            </a:endParaRPr>
          </a:p>
          <a:p>
            <a:endParaRPr lang="en-US" altLang="ko-KR" b="0" i="0" dirty="0">
              <a:solidFill>
                <a:srgbClr val="328FD1"/>
              </a:solidFill>
              <a:effectLst/>
              <a:latin typeface="Nanum Square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Spark plug System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説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明です。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 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先ずはお客さんの要求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ようきゅう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事項は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DUT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　負荷（ふか）は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メガ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om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　　　最大５０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KV</a:t>
            </a: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正常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動作（どうさ）および電流（でんりゅう）測定（そくてい）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チャンネルから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グル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プに分けて製作</a:t>
            </a:r>
            <a:r>
              <a:rPr lang="en-US" altLang="ja-JP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-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全体の電流を測定して、イグニッションコイルが動作していることを確認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今回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DL950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が必要な理由はこの事項ためです。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YURATECH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COSTOMER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Hyundai Motor group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からねがうですが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必ず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ヶ月以上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WAVE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波形ファイル提出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ていしゅつ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submit)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が重要な理由でした。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そして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YURATECH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の現場環境は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厳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しい環境で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DUT 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だちはとても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狭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くに固定ジグに配置されてノイズがたくさんあります。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必須「ひっす」事項でノイズに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強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くなければならないでアイソレ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MS Mincho" panose="02020609040205080304" pitchFamily="49" charset="-128"/>
                <a:cs typeface="MS Mincho" panose="02020609040205080304" pitchFamily="49" charset="-128"/>
              </a:rPr>
              <a:t>ー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ション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絶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ぜつえん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)]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機能も必要し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DL950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が投入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とうにゅう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しました。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DUT 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機能情報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エンジン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内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部で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火花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ひばな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放電「ほうでん」を起こすための高電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圧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「こうでんあつ」電流を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発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生させるエンジンの核心「かくしん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」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駆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動「くどう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」装置です。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この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SYSTEM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H/W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は測定だけですが回路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図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はないです。</a:t>
            </a: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r>
              <a:rPr lang="ko-KR" altLang="en-US" dirty="0"/>
              <a:t>構成</a:t>
            </a:r>
            <a:r>
              <a:rPr lang="ja-JP" altLang="en-US" dirty="0"/>
              <a:t>はシンプル</a:t>
            </a:r>
            <a:r>
              <a:rPr lang="en-US" altLang="ko-KR" dirty="0"/>
              <a:t>PC</a:t>
            </a:r>
            <a:r>
              <a:rPr lang="ja-JP" altLang="en-US" dirty="0"/>
              <a:t>と</a:t>
            </a:r>
            <a:r>
              <a:rPr lang="en-US" altLang="ko-KR" dirty="0"/>
              <a:t>DL950</a:t>
            </a:r>
          </a:p>
          <a:p>
            <a:r>
              <a:rPr lang="ja-JP" altLang="en-US" dirty="0"/>
              <a:t>通信は大量の</a:t>
            </a:r>
            <a:r>
              <a:rPr lang="en-US" altLang="ja-JP" dirty="0"/>
              <a:t>DATA</a:t>
            </a:r>
            <a:r>
              <a:rPr lang="ja-JP" altLang="en-US" dirty="0"/>
              <a:t>を収集</a:t>
            </a:r>
            <a:r>
              <a:rPr lang="en-US" altLang="ja-JP" dirty="0"/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3"/>
              </a:rPr>
              <a:t>しゅうしゅう</a:t>
            </a:r>
            <a:r>
              <a:rPr lang="en-US" altLang="ja-JP" dirty="0"/>
              <a:t>]</a:t>
            </a:r>
            <a:r>
              <a:rPr lang="ja-JP" altLang="en-US" dirty="0"/>
              <a:t>するために</a:t>
            </a:r>
            <a:r>
              <a:rPr lang="en-US" altLang="ja-JP" dirty="0"/>
              <a:t>10G</a:t>
            </a:r>
            <a:r>
              <a:rPr lang="ja-JP" altLang="en-US" dirty="0"/>
              <a:t>モジュールを使用</a:t>
            </a:r>
            <a:endParaRPr lang="en-US" altLang="ja-JP" dirty="0"/>
          </a:p>
          <a:p>
            <a:r>
              <a:rPr lang="en-US" altLang="ja-JP" dirty="0"/>
              <a:t>DUT</a:t>
            </a:r>
            <a:r>
              <a:rPr lang="ja-JP" altLang="en-US" dirty="0"/>
              <a:t>動作は過去</a:t>
            </a:r>
            <a:r>
              <a:rPr lang="en-US" altLang="ja-JP" dirty="0"/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4"/>
              </a:rPr>
              <a:t>かこ</a:t>
            </a:r>
            <a:r>
              <a:rPr lang="en-US" altLang="ja-JP" dirty="0"/>
              <a:t>]</a:t>
            </a:r>
            <a:r>
              <a:rPr lang="ja-JP" altLang="en-US" dirty="0"/>
              <a:t>に納品</a:t>
            </a:r>
            <a:r>
              <a:rPr lang="en-US" altLang="ja-JP" dirty="0"/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5"/>
              </a:rPr>
              <a:t>のうひん</a:t>
            </a:r>
            <a:r>
              <a:rPr lang="en-US" altLang="ja-JP" dirty="0"/>
              <a:t>]</a:t>
            </a:r>
            <a:r>
              <a:rPr lang="ja-JP" altLang="en-US" dirty="0"/>
              <a:t>した駆動</a:t>
            </a:r>
            <a:r>
              <a:rPr lang="en-US" altLang="ja-JP" dirty="0"/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6"/>
              </a:rPr>
              <a:t>くどう</a:t>
            </a:r>
            <a:r>
              <a:rPr lang="en-US" altLang="ja-JP" dirty="0"/>
              <a:t>]</a:t>
            </a:r>
            <a:r>
              <a:rPr lang="ja-JP" altLang="en-US" dirty="0"/>
              <a:t>装置を使用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大容量</a:t>
            </a:r>
            <a:r>
              <a:rPr lang="en-US" altLang="ja-JP" dirty="0"/>
              <a:t>DATA</a:t>
            </a:r>
            <a:r>
              <a:rPr lang="ja-JP" altLang="en-US" dirty="0"/>
              <a:t>送信用</a:t>
            </a:r>
            <a:r>
              <a:rPr lang="en-US" altLang="ja-JP" dirty="0"/>
              <a:t>10G</a:t>
            </a:r>
            <a:r>
              <a:rPr lang="ja-JP" altLang="en-US" dirty="0"/>
              <a:t>モミュール</a:t>
            </a:r>
            <a:r>
              <a:rPr lang="en-US" altLang="ja-JP" dirty="0"/>
              <a:t>API</a:t>
            </a:r>
            <a:r>
              <a:rPr lang="ja-JP" altLang="en-US" dirty="0"/>
              <a:t>サポートを受けました</a:t>
            </a:r>
            <a:r>
              <a:rPr lang="en-US" altLang="ja-JP" dirty="0"/>
              <a:t>.</a:t>
            </a:r>
          </a:p>
          <a:p>
            <a:r>
              <a:rPr lang="ja-JP" altLang="en-US" dirty="0"/>
              <a:t>サポート受けでよく</a:t>
            </a:r>
            <a:r>
              <a:rPr lang="en-US" altLang="ja-JP" dirty="0"/>
              <a:t>PROGRAM</a:t>
            </a:r>
            <a:r>
              <a:rPr lang="ja-JP" altLang="en-US" dirty="0"/>
              <a:t>を作りました。</a:t>
            </a:r>
            <a:endParaRPr lang="en-US" altLang="ja-JP" dirty="0"/>
          </a:p>
          <a:p>
            <a:r>
              <a:rPr lang="ja-JP" altLang="en-US" dirty="0"/>
              <a:t>本当にありがとうございました。</a:t>
            </a:r>
            <a:endParaRPr lang="en-US" altLang="ja-JP" dirty="0"/>
          </a:p>
          <a:p>
            <a:endParaRPr lang="en-US" altLang="ja-JP" dirty="0"/>
          </a:p>
          <a:p>
            <a:r>
              <a:rPr lang="ja-JP" altLang="en-US" dirty="0"/>
              <a:t>分けた理由は大容量</a:t>
            </a:r>
            <a:r>
              <a:rPr lang="en-US" altLang="ja-JP" dirty="0"/>
              <a:t>DATA</a:t>
            </a:r>
            <a:r>
              <a:rPr lang="ja-JP" altLang="en-US" dirty="0"/>
              <a:t>処理ために６</a:t>
            </a:r>
            <a:r>
              <a:rPr lang="en-US" altLang="ja-JP" dirty="0"/>
              <a:t>CH</a:t>
            </a:r>
            <a:r>
              <a:rPr lang="ja-JP" altLang="en-US" dirty="0"/>
              <a:t>で分けたですけど</a:t>
            </a:r>
            <a:endParaRPr lang="en-US" altLang="ja-JP" dirty="0"/>
          </a:p>
          <a:p>
            <a:r>
              <a:rPr lang="ja-JP" altLang="en-US" dirty="0"/>
              <a:t>この試験が終わったら</a:t>
            </a:r>
            <a:r>
              <a:rPr lang="en-US" altLang="ja-JP" dirty="0"/>
              <a:t>DL950</a:t>
            </a:r>
            <a:r>
              <a:rPr lang="ja-JP" altLang="en-US" dirty="0"/>
              <a:t>別々で使用予定ですから</a:t>
            </a:r>
            <a:endParaRPr lang="en-US" altLang="ja-JP" dirty="0"/>
          </a:p>
          <a:p>
            <a:r>
              <a:rPr lang="ja-JP" altLang="en-US" dirty="0"/>
              <a:t>必要な</a:t>
            </a:r>
            <a:r>
              <a:rPr lang="en-US" altLang="ja-JP" dirty="0"/>
              <a:t>DL950</a:t>
            </a:r>
            <a:r>
              <a:rPr lang="ja-JP" altLang="en-US" dirty="0"/>
              <a:t>台数で</a:t>
            </a:r>
            <a:r>
              <a:rPr lang="en-US" altLang="ja-JP" dirty="0"/>
              <a:t>group</a:t>
            </a:r>
            <a:r>
              <a:rPr lang="ja-JP" altLang="en-US" dirty="0"/>
              <a:t>で分けました。</a:t>
            </a:r>
            <a:endParaRPr lang="en-US" altLang="ja-JP" dirty="0"/>
          </a:p>
          <a:p>
            <a:endParaRPr lang="en-US" altLang="ja-JP" dirty="0"/>
          </a:p>
          <a:p>
            <a:endParaRPr lang="en-US" altLang="ja-JP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6939484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次は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SW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機能簡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単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に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説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明します。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맑은 고딕" panose="020B0503020000020004" pitchFamily="50" charset="-127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기능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1 -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一次側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측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spark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전압  측정 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 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スパーク電圧測定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 된 전압 파형 중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차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peak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 및 판단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測定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された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電圧波形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の</a:t>
            </a:r>
            <a:r>
              <a:rPr lang="en-US" altLang="ja-JP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2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次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ピーク​​の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測定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と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判断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</a:t>
            </a:r>
            <a:r>
              <a:rPr lang="ko-KR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측정된 파형 저장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      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測定された波形の保存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その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絵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1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CH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波形表示して 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DL950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からもらった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DATA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en-US" altLang="ko-KR" sz="1800" kern="100" dirty="0">
              <a:effectLst/>
              <a:latin typeface="맑은 고딕" panose="020B0503020000020004" pitchFamily="50" charset="-127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一番目そくてい</a:t>
            </a:r>
            <a:r>
              <a:rPr lang="en-US" altLang="ja-JP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MAX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値判断「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-apple-system"/>
              </a:rPr>
              <a:t>赤色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点」</a:t>
            </a:r>
            <a:endParaRPr lang="en-US" altLang="ja-JP" sz="1800" kern="100" dirty="0">
              <a:effectLst/>
              <a:latin typeface="맑은 고딕" panose="020B0503020000020004" pitchFamily="50" charset="-127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二番目測定</a:t>
            </a:r>
            <a:r>
              <a:rPr lang="en-US" altLang="ja-JP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MAX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値判断「</a:t>
            </a:r>
            <a:r>
              <a:rPr lang="ko-KR" altLang="en-US" sz="2800" b="0" i="0" dirty="0">
                <a:solidFill>
                  <a:srgbClr val="333333"/>
                </a:solidFill>
                <a:effectLst/>
                <a:latin typeface="-apple-system"/>
              </a:rPr>
              <a:t>紫色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点」</a:t>
            </a:r>
            <a:endParaRPr lang="en-US" altLang="ko-KR" sz="1800" kern="100" dirty="0">
              <a:effectLst/>
              <a:latin typeface="맑은 고딕" panose="020B0503020000020004" pitchFamily="50" charset="-127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Second PEAK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は範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囲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[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はんい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内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には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NORMAL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　以外は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OVER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表示します。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en-US" altLang="ko-KR" dirty="0"/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長時間保存方法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点火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てんか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波形が一番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重要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です</a:t>
            </a:r>
            <a:r>
              <a:rPr lang="en-US" altLang="ko-KR" sz="1800" kern="100" dirty="0">
                <a:effectLst/>
                <a:latin typeface="Yu Mincho" panose="02020400000000000000" pitchFamily="18" charset="-128"/>
                <a:ea typeface="맑은 고딕" panose="020B0503020000020004" pitchFamily="50" charset="-127"/>
                <a:cs typeface="Times New Roman" panose="02020603050405020304" pitchFamily="18" charset="0"/>
              </a:rPr>
              <a:t>.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最大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7000RPM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場合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58HZ 1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秒５８個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波形だけ保存し以外は保存しないです。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点火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てんか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波形時間が短い</a:t>
            </a:r>
            <a:r>
              <a:rPr lang="en-US" altLang="ko-KR" sz="1800" kern="100" dirty="0">
                <a:solidFill>
                  <a:srgbClr val="333333"/>
                </a:solidFill>
                <a:effectLst/>
                <a:latin typeface="Yu Mincho" panose="02020400000000000000" pitchFamily="18" charset="-128"/>
                <a:ea typeface="맑은 고딕" panose="020B0503020000020004" pitchFamily="50" charset="-127"/>
                <a:cs typeface="Arial" panose="020B0604020202020204" pitchFamily="34" charset="0"/>
              </a:rPr>
              <a:t>500us[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マイクロ</a:t>
            </a:r>
            <a:r>
              <a:rPr lang="en-US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Times New Roman" panose="02020603050405020304" pitchFamily="18" charset="0"/>
              </a:rPr>
              <a:t>]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未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満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みまん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Yu Mincho" panose="02020400000000000000" pitchFamily="18" charset="-128"/>
                <a:cs typeface="Arial" panose="020B0604020202020204" pitchFamily="34" charset="0"/>
              </a:rPr>
              <a:t>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保存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ファイル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拡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張子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[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かくちょうし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]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は</a:t>
            </a:r>
            <a:r>
              <a:rPr lang="en-US" altLang="ko-KR" sz="1800" kern="100" dirty="0">
                <a:effectLst/>
                <a:latin typeface="Yu Mincho" panose="02020400000000000000" pitchFamily="18" charset="-128"/>
                <a:ea typeface="맑은 고딕" panose="020B0503020000020004" pitchFamily="50" charset="-127"/>
                <a:cs typeface="Times New Roman" panose="02020603050405020304" pitchFamily="18" charset="0"/>
              </a:rPr>
              <a:t>TDMS Ni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から提供する</a:t>
            </a:r>
            <a:r>
              <a:rPr lang="en-US" altLang="ko-KR" sz="1800" kern="100" dirty="0">
                <a:effectLst/>
                <a:latin typeface="Yu Mincho" panose="02020400000000000000" pitchFamily="18" charset="-128"/>
                <a:ea typeface="맑은 고딕" panose="020B0503020000020004" pitchFamily="50" charset="-127"/>
                <a:cs typeface="Times New Roman" panose="02020603050405020304" pitchFamily="18" charset="0"/>
              </a:rPr>
              <a:t>API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Yu Mincho" panose="02020400000000000000" pitchFamily="18" charset="-128"/>
                <a:cs typeface="Times New Roman" panose="02020603050405020304" pitchFamily="18" charset="0"/>
              </a:rPr>
              <a:t>です。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6ch </a:t>
            </a:r>
            <a:r>
              <a:rPr lang="ja-JP" altLang="ko-KR" sz="1800" kern="100" dirty="0">
                <a:solidFill>
                  <a:srgbClr val="333333"/>
                </a:solidFill>
                <a:effectLst/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同時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en-US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どうじ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秒に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58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個を判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断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するのは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PC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仕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様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によって無理になることがあります。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>
              <a:lnSpc>
                <a:spcPct val="107000"/>
              </a:lnSpc>
              <a:spcAft>
                <a:spcPts val="800"/>
              </a:spcAft>
            </a:pP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たとえば、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5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つのうち</a:t>
            </a:r>
            <a:r>
              <a:rPr lang="en-US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1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つの判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断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で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새굴림" panose="02030600000101010101" pitchFamily="18" charset="-127"/>
                <a:cs typeface="새굴림" panose="02030600000101010101" pitchFamily="18" charset="-127"/>
              </a:rPr>
              <a:t>処</a:t>
            </a:r>
            <a:r>
              <a:rPr lang="ja-JP" altLang="ko-KR" sz="18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맑은 고딕" panose="020B0503020000020004" pitchFamily="50" charset="-127"/>
              </a:rPr>
              <a:t>理しました。</a:t>
            </a:r>
            <a:endParaRPr lang="ko-KR" altLang="ko-KR" sz="18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929568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動作画面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2113631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b="0" i="0" dirty="0">
                <a:solidFill>
                  <a:srgbClr val="000000"/>
                </a:solidFill>
                <a:effectLst/>
                <a:latin typeface="-apple-system"/>
              </a:rPr>
              <a:t>現場写真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96037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</a:p>
          <a:p>
            <a:pPr algn="l" fontAlgn="ctr"/>
            <a:r>
              <a:rPr lang="ja-JP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　　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Components that connect and blocks electric vehicle (EV) batteries and inverters/chargers</a:t>
            </a:r>
          </a:p>
          <a:p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お客さんの要求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(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ようきゅう</a:t>
            </a:r>
            <a:r>
              <a:rPr lang="en-US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)</a:t>
            </a:r>
            <a:r>
              <a:rPr lang="ja-JP" altLang="ko-KR" sz="1200" kern="1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事項</a:t>
            </a:r>
            <a:endParaRPr lang="en-US" altLang="ja-JP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ko-KR" altLang="ko-KR" sz="1200" kern="1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r>
              <a:rPr lang="ja-JP" altLang="en-US" dirty="0"/>
              <a:t>最大２４</a:t>
            </a:r>
            <a:r>
              <a:rPr lang="en-US" altLang="ja-JP" dirty="0"/>
              <a:t>V</a:t>
            </a:r>
            <a:r>
              <a:rPr lang="ja-JP" altLang="en-US" dirty="0"/>
              <a:t>（電圧プログラミング）</a:t>
            </a:r>
            <a:r>
              <a:rPr lang="ko-KR" altLang="en-US" dirty="0"/>
              <a:t>可変</a:t>
            </a:r>
            <a:r>
              <a:rPr lang="en-US" altLang="ko-KR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かへん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可能</a:t>
            </a:r>
            <a:r>
              <a:rPr lang="ja-JP" altLang="en-US" dirty="0"/>
              <a:t>　</a:t>
            </a:r>
            <a:endParaRPr lang="en-US" altLang="ja-JP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負荷</a:t>
            </a:r>
            <a:r>
              <a:rPr lang="en-US" altLang="ko-KR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ふか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</a:t>
            </a:r>
            <a:r>
              <a:rPr lang="en-US" altLang="ja-JP" dirty="0"/>
              <a:t>DC 450</a:t>
            </a:r>
            <a:r>
              <a:rPr lang="ja-JP" altLang="en-US" dirty="0"/>
              <a:t>～８００</a:t>
            </a:r>
            <a:r>
              <a:rPr lang="en-US" altLang="ja-JP" dirty="0"/>
              <a:t>V</a:t>
            </a:r>
            <a:r>
              <a:rPr lang="ja-JP" altLang="en-US" dirty="0"/>
              <a:t>　抵抗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ていこう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]50ohm(</a:t>
            </a:r>
            <a:r>
              <a:rPr lang="ja-JP" altLang="en-US" dirty="0"/>
              <a:t>抵抗変動</a:t>
            </a:r>
            <a:r>
              <a:rPr lang="en-US" altLang="ja-JP" dirty="0"/>
              <a:t>[</a:t>
            </a:r>
            <a:r>
              <a:rPr lang="ja-JP" altLang="en-US" dirty="0">
                <a:solidFill>
                  <a:srgbClr val="FB5B63"/>
                </a:solidFill>
                <a:effectLst/>
              </a:rPr>
              <a:t>へんどう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] 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あり</a:t>
            </a:r>
            <a:r>
              <a:rPr lang="en-US" altLang="ja-JP" b="0" i="0" dirty="0">
                <a:solidFill>
                  <a:srgbClr val="333333"/>
                </a:solidFill>
                <a:effectLst/>
                <a:latin typeface="-apple-system"/>
              </a:rPr>
              <a:t>)</a:t>
            </a:r>
            <a:r>
              <a:rPr lang="ja-JP" altLang="en-US" b="0" i="0" dirty="0">
                <a:solidFill>
                  <a:srgbClr val="333333"/>
                </a:solidFill>
                <a:effectLst/>
                <a:latin typeface="-apple-system"/>
              </a:rPr>
              <a:t> コンデンサ１０００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3Ch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（同時制御 時 最大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50A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予想）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モニタリング、データ保存、動作オン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オフ繰り返し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3"/>
              </a:rPr>
              <a:t>くりかえし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制御、過電流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4"/>
              </a:rPr>
              <a:t>かでんりゅう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]/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高温アラーム機能</a:t>
            </a: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Chamber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恒温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5"/>
              </a:rPr>
              <a:t>こうおん</a:t>
            </a:r>
            <a:r>
              <a:rPr lang="en-US" altLang="ja-JP" b="0" i="0" u="none" strike="noStrike" dirty="0">
                <a:solidFill>
                  <a:srgbClr val="1B47B9"/>
                </a:solidFill>
                <a:effectLst/>
                <a:ea typeface="-apple-system"/>
              </a:rPr>
              <a:t>]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恒湿器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5"/>
              </a:rPr>
              <a:t>こうしつき</a:t>
            </a:r>
            <a:r>
              <a:rPr lang="en-US" altLang="ja-JP" b="0" i="0" u="none" strike="noStrike" dirty="0">
                <a:solidFill>
                  <a:srgbClr val="1B47B9"/>
                </a:solidFill>
                <a:effectLst/>
                <a:ea typeface="-apple-system"/>
              </a:rPr>
              <a:t>]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パターン区間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6"/>
              </a:rPr>
              <a:t>くかん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別に応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[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おう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]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じて電圧動作制御が必要</a:t>
            </a: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3CH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6S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이내 완료 되는 조건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3CH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動作 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6S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以内に完了する条件です。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DUT 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説明です。</a:t>
            </a: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電気自動車（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EV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）バッテリーと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インバーター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充電器を接続「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7"/>
              </a:rPr>
              <a:t>せつぞく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」および遮断「</a:t>
            </a:r>
            <a:r>
              <a:rPr lang="ja-JP" altLang="ko-KR" b="0" i="0" u="none" strike="noStrike" dirty="0">
                <a:solidFill>
                  <a:srgbClr val="1B47B9"/>
                </a:solidFill>
                <a:effectLst/>
                <a:ea typeface="-apple-system"/>
                <a:hlinkClick r:id="rId8"/>
              </a:rPr>
              <a:t>しゃだん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」するコア部品</a:t>
            </a: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DUT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の詳しくものは後</a:t>
            </a:r>
            <a:r>
              <a:rPr lang="en-US" altLang="ja-JP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JUNG</a:t>
            </a:r>
            <a:r>
              <a:rPr lang="ja-JP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さんが説明します。</a:t>
            </a:r>
            <a:endParaRPr lang="en-US" altLang="ja-JP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7.png"/><Relationship Id="rId18" Type="http://schemas.openxmlformats.org/officeDocument/2006/relationships/image" Target="../media/image22.jpeg"/><Relationship Id="rId26" Type="http://schemas.openxmlformats.org/officeDocument/2006/relationships/image" Target="../media/image30.jpeg"/><Relationship Id="rId3" Type="http://schemas.openxmlformats.org/officeDocument/2006/relationships/image" Target="../media/image7.jpeg"/><Relationship Id="rId21" Type="http://schemas.openxmlformats.org/officeDocument/2006/relationships/image" Target="../media/image25.jpeg"/><Relationship Id="rId34" Type="http://schemas.openxmlformats.org/officeDocument/2006/relationships/image" Target="../media/image38.jpeg"/><Relationship Id="rId7" Type="http://schemas.openxmlformats.org/officeDocument/2006/relationships/image" Target="../media/image11.jpeg"/><Relationship Id="rId12" Type="http://schemas.openxmlformats.org/officeDocument/2006/relationships/image" Target="../media/image16.jpeg"/><Relationship Id="rId17" Type="http://schemas.openxmlformats.org/officeDocument/2006/relationships/image" Target="../media/image21.jpeg"/><Relationship Id="rId25" Type="http://schemas.openxmlformats.org/officeDocument/2006/relationships/image" Target="../media/image29.jpeg"/><Relationship Id="rId33" Type="http://schemas.openxmlformats.org/officeDocument/2006/relationships/image" Target="../media/image37.jpe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20.jpeg"/><Relationship Id="rId20" Type="http://schemas.openxmlformats.org/officeDocument/2006/relationships/image" Target="../media/image24.jpeg"/><Relationship Id="rId29" Type="http://schemas.openxmlformats.org/officeDocument/2006/relationships/image" Target="../media/image33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0.jpeg"/><Relationship Id="rId11" Type="http://schemas.openxmlformats.org/officeDocument/2006/relationships/image" Target="../media/image15.jpeg"/><Relationship Id="rId24" Type="http://schemas.openxmlformats.org/officeDocument/2006/relationships/image" Target="../media/image28.jpeg"/><Relationship Id="rId32" Type="http://schemas.openxmlformats.org/officeDocument/2006/relationships/image" Target="../media/image36.jpeg"/><Relationship Id="rId5" Type="http://schemas.openxmlformats.org/officeDocument/2006/relationships/image" Target="../media/image9.jpeg"/><Relationship Id="rId15" Type="http://schemas.openxmlformats.org/officeDocument/2006/relationships/image" Target="../media/image19.jpeg"/><Relationship Id="rId23" Type="http://schemas.openxmlformats.org/officeDocument/2006/relationships/image" Target="../media/image27.jpeg"/><Relationship Id="rId28" Type="http://schemas.openxmlformats.org/officeDocument/2006/relationships/image" Target="../media/image32.jpeg"/><Relationship Id="rId10" Type="http://schemas.openxmlformats.org/officeDocument/2006/relationships/image" Target="../media/image14.jpeg"/><Relationship Id="rId19" Type="http://schemas.openxmlformats.org/officeDocument/2006/relationships/image" Target="../media/image23.jpeg"/><Relationship Id="rId31" Type="http://schemas.openxmlformats.org/officeDocument/2006/relationships/image" Target="../media/image35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Relationship Id="rId14" Type="http://schemas.openxmlformats.org/officeDocument/2006/relationships/image" Target="../media/image18.jpeg"/><Relationship Id="rId22" Type="http://schemas.openxmlformats.org/officeDocument/2006/relationships/image" Target="../media/image26.jpeg"/><Relationship Id="rId27" Type="http://schemas.openxmlformats.org/officeDocument/2006/relationships/image" Target="../media/image31.jpeg"/><Relationship Id="rId30" Type="http://schemas.openxmlformats.org/officeDocument/2006/relationships/image" Target="../media/image34.jpeg"/><Relationship Id="rId8" Type="http://schemas.openxmlformats.org/officeDocument/2006/relationships/image" Target="../media/image12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jpeg"/><Relationship Id="rId3" Type="http://schemas.openxmlformats.org/officeDocument/2006/relationships/image" Target="../media/image41.png"/><Relationship Id="rId7" Type="http://schemas.openxmlformats.org/officeDocument/2006/relationships/image" Target="../media/image60.jpe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9.jpeg"/><Relationship Id="rId11" Type="http://schemas.openxmlformats.org/officeDocument/2006/relationships/image" Target="../media/image64.jpeg"/><Relationship Id="rId5" Type="http://schemas.openxmlformats.org/officeDocument/2006/relationships/image" Target="../media/image47.png"/><Relationship Id="rId10" Type="http://schemas.openxmlformats.org/officeDocument/2006/relationships/image" Target="../media/image63.jpeg"/><Relationship Id="rId4" Type="http://schemas.openxmlformats.org/officeDocument/2006/relationships/image" Target="../media/image58.emf"/><Relationship Id="rId9" Type="http://schemas.openxmlformats.org/officeDocument/2006/relationships/image" Target="../media/image6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jpg"/><Relationship Id="rId5" Type="http://schemas.openxmlformats.org/officeDocument/2006/relationships/image" Target="../media/image67.jpg"/><Relationship Id="rId4" Type="http://schemas.openxmlformats.org/officeDocument/2006/relationships/image" Target="../media/image66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9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emf"/><Relationship Id="rId4" Type="http://schemas.openxmlformats.org/officeDocument/2006/relationships/image" Target="../media/image41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8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emf"/><Relationship Id="rId9" Type="http://schemas.openxmlformats.org/officeDocument/2006/relationships/image" Target="../media/image49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8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1.png"/><Relationship Id="rId5" Type="http://schemas.openxmlformats.org/officeDocument/2006/relationships/image" Target="../media/image54.jpeg"/><Relationship Id="rId4" Type="http://schemas.openxmlformats.org/officeDocument/2006/relationships/image" Target="../media/image53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jpeg"/><Relationship Id="rId5" Type="http://schemas.openxmlformats.org/officeDocument/2006/relationships/image" Target="../media/image56.png"/><Relationship Id="rId4" Type="http://schemas.openxmlformats.org/officeDocument/2006/relationships/image" Target="../media/image5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YKO</a:t>
            </a:r>
            <a:r>
              <a:rPr lang="ko-KR" altLang="en-US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</a:t>
            </a:fld>
            <a:endParaRPr kumimoji="1" lang="ja-JP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EDA1BE-EF3A-1D29-497F-F15F7C001144}"/>
              </a:ext>
            </a:extLst>
          </p:cNvPr>
          <p:cNvSpPr txBox="1"/>
          <p:nvPr/>
        </p:nvSpPr>
        <p:spPr>
          <a:xfrm>
            <a:off x="9555926" y="875264"/>
            <a:ext cx="2482341" cy="800219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  <a:prstDash val="sysDash"/>
          </a:ln>
        </p:spPr>
        <p:txBody>
          <a:bodyPr wrap="square" rtlCol="0">
            <a:spAutoFit/>
          </a:bodyPr>
          <a:lstStyle/>
          <a:p>
            <a:pPr defTabSz="914400"/>
            <a:r>
              <a:rPr kumimoji="1" lang="ko-KR" altLang="en-US" sz="900">
                <a:solidFill>
                  <a:srgbClr val="0000FF"/>
                </a:solidFill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ko-KR" altLang="en-US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P/T Leader,</a:t>
            </a:r>
            <a:r>
              <a:rPr kumimoji="1" lang="ja-JP" altLang="en-US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( ) Female / (</a:t>
            </a:r>
            <a:r>
              <a:rPr kumimoji="1" lang="en-US" altLang="ko-KR" sz="900" b="1" dirty="0">
                <a:solidFill>
                  <a:srgbClr val="FF0000"/>
                </a:solidFill>
                <a:latin typeface="맑은 고딕" pitchFamily="50" charset="-127"/>
                <a:ea typeface="맑은 고딕" pitchFamily="50" charset="-127"/>
              </a:rPr>
              <a:t>*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Temporary)</a:t>
            </a:r>
          </a:p>
          <a:p>
            <a:pPr defTabSz="914400"/>
            <a:endParaRPr kumimoji="1" lang="en-US" altLang="ko-KR" sz="1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14400"/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</a:t>
            </a:r>
            <a:r>
              <a:rPr kumimoji="1" lang="ko-KR" altLang="en-US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▶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T&amp;M Total </a:t>
            </a:r>
            <a:r>
              <a:rPr kumimoji="1"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 32(5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 [total (female)]</a:t>
            </a:r>
          </a:p>
          <a:p>
            <a:pPr defTabSz="914400"/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- </a:t>
            </a:r>
            <a:r>
              <a:rPr kumimoji="1" lang="en-US" altLang="ko-KR" sz="9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Giheung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:  26(4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en-US" altLang="ko-KR" sz="900" b="1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  <a:p>
            <a:pPr defTabSz="914400"/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- Daejeon : 3(1) </a:t>
            </a:r>
          </a:p>
          <a:p>
            <a:pPr defTabSz="914400"/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       - </a:t>
            </a:r>
            <a:r>
              <a:rPr kumimoji="1" lang="en-US" altLang="ko-KR" sz="9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Gyeongsang</a:t>
            </a:r>
            <a:r>
              <a:rPr kumimoji="1" lang="en-US" altLang="ko-KR" sz="9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: 3(0</a:t>
            </a:r>
            <a:r>
              <a:rPr kumimoji="1" lang="en-US" altLang="ko-KR" sz="9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 </a:t>
            </a:r>
            <a:endParaRPr kumimoji="1" lang="en-US" altLang="ko-KR" sz="9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" name="Line 12">
            <a:extLst>
              <a:ext uri="{FF2B5EF4-FFF2-40B4-BE49-F238E27FC236}">
                <a16:creationId xmlns:a16="http://schemas.microsoft.com/office/drawing/2014/main" id="{0A6081CD-3908-0E7D-0B4B-E60F5643B509}"/>
              </a:ext>
            </a:extLst>
          </p:cNvPr>
          <p:cNvSpPr>
            <a:spLocks noChangeShapeType="1"/>
          </p:cNvSpPr>
          <p:nvPr/>
        </p:nvSpPr>
        <p:spPr bwMode="auto">
          <a:xfrm>
            <a:off x="9494408" y="2765517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" name="Line 12">
            <a:extLst>
              <a:ext uri="{FF2B5EF4-FFF2-40B4-BE49-F238E27FC236}">
                <a16:creationId xmlns:a16="http://schemas.microsoft.com/office/drawing/2014/main" id="{6E8C66B3-CCDF-C987-97EC-EDD876F2C67C}"/>
              </a:ext>
            </a:extLst>
          </p:cNvPr>
          <p:cNvSpPr>
            <a:spLocks noChangeShapeType="1"/>
          </p:cNvSpPr>
          <p:nvPr/>
        </p:nvSpPr>
        <p:spPr bwMode="auto">
          <a:xfrm>
            <a:off x="9488058" y="3632437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1" name="Line 12">
            <a:extLst>
              <a:ext uri="{FF2B5EF4-FFF2-40B4-BE49-F238E27FC236}">
                <a16:creationId xmlns:a16="http://schemas.microsoft.com/office/drawing/2014/main" id="{4D3D5669-199D-7E45-864C-76D1862DD819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8844" y="2766789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2" name="Line 12">
            <a:extLst>
              <a:ext uri="{FF2B5EF4-FFF2-40B4-BE49-F238E27FC236}">
                <a16:creationId xmlns:a16="http://schemas.microsoft.com/office/drawing/2014/main" id="{51DAF225-43B7-5862-4C79-F139F8CED24F}"/>
              </a:ext>
            </a:extLst>
          </p:cNvPr>
          <p:cNvSpPr>
            <a:spLocks noChangeShapeType="1"/>
          </p:cNvSpPr>
          <p:nvPr/>
        </p:nvSpPr>
        <p:spPr bwMode="auto">
          <a:xfrm>
            <a:off x="1141138" y="3641962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3" name="Line 12">
            <a:extLst>
              <a:ext uri="{FF2B5EF4-FFF2-40B4-BE49-F238E27FC236}">
                <a16:creationId xmlns:a16="http://schemas.microsoft.com/office/drawing/2014/main" id="{BB7A0E92-F615-6D88-A2E0-ADED8FD77CED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9613" y="3644129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4" name="Line 12">
            <a:extLst>
              <a:ext uri="{FF2B5EF4-FFF2-40B4-BE49-F238E27FC236}">
                <a16:creationId xmlns:a16="http://schemas.microsoft.com/office/drawing/2014/main" id="{640880BC-11D2-7489-1D40-FDD5A59F89C0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9613" y="4564821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5" name="Line 12">
            <a:extLst>
              <a:ext uri="{FF2B5EF4-FFF2-40B4-BE49-F238E27FC236}">
                <a16:creationId xmlns:a16="http://schemas.microsoft.com/office/drawing/2014/main" id="{981792EB-62F5-964D-7405-36D37C74FC5C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6438" y="5459343"/>
            <a:ext cx="254268" cy="0"/>
          </a:xfrm>
          <a:prstGeom prst="line">
            <a:avLst/>
          </a:prstGeom>
          <a:noFill/>
          <a:ln w="19050">
            <a:solidFill>
              <a:srgbClr val="80808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6" name="Line 12">
            <a:extLst>
              <a:ext uri="{FF2B5EF4-FFF2-40B4-BE49-F238E27FC236}">
                <a16:creationId xmlns:a16="http://schemas.microsoft.com/office/drawing/2014/main" id="{2B38E44C-A986-F3DE-D57E-4E32E0CCA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9613" y="2765517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7" name="Line 12">
            <a:extLst>
              <a:ext uri="{FF2B5EF4-FFF2-40B4-BE49-F238E27FC236}">
                <a16:creationId xmlns:a16="http://schemas.microsoft.com/office/drawing/2014/main" id="{90890B37-C3F5-DCF0-5891-08CA848B641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329613" y="1219360"/>
            <a:ext cx="0" cy="423998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8" name="Line 12">
            <a:extLst>
              <a:ext uri="{FF2B5EF4-FFF2-40B4-BE49-F238E27FC236}">
                <a16:creationId xmlns:a16="http://schemas.microsoft.com/office/drawing/2014/main" id="{DF491597-4149-06B9-AA37-1A8ED0ADBEEE}"/>
              </a:ext>
            </a:extLst>
          </p:cNvPr>
          <p:cNvSpPr>
            <a:spLocks noChangeShapeType="1"/>
          </p:cNvSpPr>
          <p:nvPr/>
        </p:nvSpPr>
        <p:spPr bwMode="auto">
          <a:xfrm>
            <a:off x="1137963" y="1961509"/>
            <a:ext cx="8365786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9" name="Rectangle 20">
            <a:extLst>
              <a:ext uri="{FF2B5EF4-FFF2-40B4-BE49-F238E27FC236}">
                <a16:creationId xmlns:a16="http://schemas.microsoft.com/office/drawing/2014/main" id="{F46A4B67-308B-14EB-5BE5-34D1EF6501D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01121" y="855133"/>
            <a:ext cx="2088000" cy="529331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/>
              </a:gs>
              <a:gs pos="61000">
                <a:schemeClr val="accent6">
                  <a:lumMod val="60000"/>
                  <a:lumOff val="40000"/>
                </a:schemeClr>
              </a:gs>
              <a:gs pos="73000">
                <a:schemeClr val="bg1"/>
              </a:gs>
            </a:gsLst>
            <a:lin ang="5400000" scaled="1"/>
          </a:gradFill>
          <a:ln w="9525">
            <a:solidFill>
              <a:srgbClr val="000000"/>
            </a:solidFill>
          </a:ln>
          <a:effectLst>
            <a:outerShdw dist="35921" dir="2700000" algn="ctr" rotWithShape="0">
              <a:srgbClr val="95A0A4"/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en-US" altLang="ko-KR" sz="14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8F3A192-AD61-DCDF-48DF-5EDDA514CDEB}"/>
              </a:ext>
            </a:extLst>
          </p:cNvPr>
          <p:cNvSpPr txBox="1"/>
          <p:nvPr/>
        </p:nvSpPr>
        <p:spPr>
          <a:xfrm>
            <a:off x="5002618" y="1178658"/>
            <a:ext cx="77524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DK, Kim</a:t>
            </a:r>
            <a:endParaRPr kumimoji="1" lang="ko-KR" altLang="en-US" sz="10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1" name="Line 12">
            <a:extLst>
              <a:ext uri="{FF2B5EF4-FFF2-40B4-BE49-F238E27FC236}">
                <a16:creationId xmlns:a16="http://schemas.microsoft.com/office/drawing/2014/main" id="{FE4B33B4-8965-FE3A-39FB-4E22F7F723E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145746" y="1965219"/>
            <a:ext cx="0" cy="1676743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2" name="Line 12">
            <a:extLst>
              <a:ext uri="{FF2B5EF4-FFF2-40B4-BE49-F238E27FC236}">
                <a16:creationId xmlns:a16="http://schemas.microsoft.com/office/drawing/2014/main" id="{0DDACBFD-3DF0-17AC-DB63-B17214E015E4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9494408" y="1962838"/>
            <a:ext cx="0" cy="1669599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3" name="Rectangle 44">
            <a:extLst>
              <a:ext uri="{FF2B5EF4-FFF2-40B4-BE49-F238E27FC236}">
                <a16:creationId xmlns:a16="http://schemas.microsoft.com/office/drawing/2014/main" id="{2E30A6A2-98CB-0240-9130-F9E4B54116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6944" y="2108200"/>
            <a:ext cx="1800000" cy="42619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/>
              </a:gs>
              <a:gs pos="61000">
                <a:schemeClr val="accent6">
                  <a:lumMod val="60000"/>
                  <a:lumOff val="40000"/>
                </a:schemeClr>
              </a:gs>
              <a:gs pos="73000">
                <a:schemeClr val="bg1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T&amp;M Sales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Department 1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4" name="Rectangle 45">
            <a:extLst>
              <a:ext uri="{FF2B5EF4-FFF2-40B4-BE49-F238E27FC236}">
                <a16:creationId xmlns:a16="http://schemas.microsoft.com/office/drawing/2014/main" id="{348C8722-8C1B-F14E-9960-DDD6143276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952" y="2620049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MA1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P/T</a:t>
            </a:r>
          </a:p>
        </p:txBody>
      </p:sp>
      <p:sp>
        <p:nvSpPr>
          <p:cNvPr id="25" name="Rectangle 53">
            <a:extLst>
              <a:ext uri="{FF2B5EF4-FFF2-40B4-BE49-F238E27FC236}">
                <a16:creationId xmlns:a16="http://schemas.microsoft.com/office/drawing/2014/main" id="{E0A3E793-350F-B45F-795A-38F464B1D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49952" y="3518939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MA2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 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P/T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맑은 고딕" pitchFamily="50" charset="-127"/>
            </a:endParaRPr>
          </a:p>
        </p:txBody>
      </p:sp>
      <p:sp>
        <p:nvSpPr>
          <p:cNvPr id="26" name="Rectangle 54">
            <a:extLst>
              <a:ext uri="{FF2B5EF4-FFF2-40B4-BE49-F238E27FC236}">
                <a16:creationId xmlns:a16="http://schemas.microsoft.com/office/drawing/2014/main" id="{7A21F825-F6B4-A8CF-1DB6-E472CD62727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289" y="3520016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PMK, Pre Sales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 </a:t>
            </a:r>
            <a:r>
              <a:rPr kumimoji="1" lang="en-US" altLang="ja-JP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P/T</a:t>
            </a:r>
            <a:endParaRPr kumimoji="1" lang="en-US" altLang="ko-KR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j-lt"/>
              <a:ea typeface="맑은 고딕" pitchFamily="50" charset="-127"/>
            </a:endParaRPr>
          </a:p>
        </p:txBody>
      </p:sp>
      <p:sp>
        <p:nvSpPr>
          <p:cNvPr id="27" name="Rectangle 91">
            <a:extLst>
              <a:ext uri="{FF2B5EF4-FFF2-40B4-BE49-F238E27FC236}">
                <a16:creationId xmlns:a16="http://schemas.microsoft.com/office/drawing/2014/main" id="{219FACB3-33E4-4DF9-826E-497594BDBA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36195" y="2091266"/>
            <a:ext cx="1800000" cy="443126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/>
              </a:gs>
              <a:gs pos="61000">
                <a:schemeClr val="accent6">
                  <a:lumMod val="60000"/>
                  <a:lumOff val="40000"/>
                </a:schemeClr>
              </a:gs>
              <a:gs pos="73000">
                <a:schemeClr val="bg1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T&amp;M Sales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Department 2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28" name="Rectangle 46">
            <a:extLst>
              <a:ext uri="{FF2B5EF4-FFF2-40B4-BE49-F238E27FC236}">
                <a16:creationId xmlns:a16="http://schemas.microsoft.com/office/drawing/2014/main" id="{509D08C7-010A-F0A3-7E47-D8AB1A9E129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289" y="2620049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Representative P/T</a:t>
            </a:r>
          </a:p>
        </p:txBody>
      </p:sp>
      <p:sp>
        <p:nvSpPr>
          <p:cNvPr id="29" name="Rectangle 54">
            <a:extLst>
              <a:ext uri="{FF2B5EF4-FFF2-40B4-BE49-F238E27FC236}">
                <a16:creationId xmlns:a16="http://schemas.microsoft.com/office/drawing/2014/main" id="{45D715D9-F9DF-7EF5-BB17-07A8EB16B9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622" y="3518939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Software P/T</a:t>
            </a:r>
          </a:p>
        </p:txBody>
      </p:sp>
      <p:sp>
        <p:nvSpPr>
          <p:cNvPr id="30" name="Rectangle 57">
            <a:extLst>
              <a:ext uri="{FF2B5EF4-FFF2-40B4-BE49-F238E27FC236}">
                <a16:creationId xmlns:a16="http://schemas.microsoft.com/office/drawing/2014/main" id="{D0769CAA-C24F-A38E-C94A-9B71804DFC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05622" y="2620049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Hardware</a:t>
            </a:r>
            <a:r>
              <a:rPr kumimoji="1" lang="ko-KR" altLang="en-US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 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P/T</a:t>
            </a:r>
          </a:p>
        </p:txBody>
      </p:sp>
      <p:sp>
        <p:nvSpPr>
          <p:cNvPr id="31" name="Rectangle 91">
            <a:extLst>
              <a:ext uri="{FF2B5EF4-FFF2-40B4-BE49-F238E27FC236}">
                <a16:creationId xmlns:a16="http://schemas.microsoft.com/office/drawing/2014/main" id="{FEF89533-67F9-EAF7-DC39-07F1D080F3DF}"/>
              </a:ext>
            </a:extLst>
          </p:cNvPr>
          <p:cNvSpPr>
            <a:spLocks noChangeArrowheads="1"/>
          </p:cNvSpPr>
          <p:nvPr/>
        </p:nvSpPr>
        <p:spPr bwMode="auto">
          <a:xfrm>
            <a:off x="8608634" y="2099733"/>
            <a:ext cx="1800000" cy="428170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0">
                <a:schemeClr val="accent6"/>
              </a:gs>
              <a:gs pos="61000">
                <a:schemeClr val="accent6">
                  <a:lumMod val="60000"/>
                  <a:lumOff val="40000"/>
                </a:schemeClr>
              </a:gs>
              <a:gs pos="73000">
                <a:schemeClr val="bg1"/>
              </a:gs>
            </a:gsLst>
            <a:lin ang="5400000" scaled="1"/>
          </a:gra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6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T&amp;M </a:t>
            </a:r>
            <a:r>
              <a:rPr kumimoji="1" lang="en-US" altLang="ko-KR" sz="1000" b="1" i="0" u="none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itchFamily="50" charset="-127"/>
                <a:ea typeface="맑은 고딕" pitchFamily="50" charset="-127"/>
              </a:rPr>
              <a:t>System Department</a:t>
            </a: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2" name="Rectangle 54">
            <a:extLst>
              <a:ext uri="{FF2B5EF4-FFF2-40B4-BE49-F238E27FC236}">
                <a16:creationId xmlns:a16="http://schemas.microsoft.com/office/drawing/2014/main" id="{F634989F-F395-FFFE-5662-62E2E55C14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289" y="4419983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rgbClr val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Daejeon P/T</a:t>
            </a:r>
          </a:p>
        </p:txBody>
      </p:sp>
      <p:sp>
        <p:nvSpPr>
          <p:cNvPr id="33" name="Rectangle 54">
            <a:extLst>
              <a:ext uri="{FF2B5EF4-FFF2-40B4-BE49-F238E27FC236}">
                <a16:creationId xmlns:a16="http://schemas.microsoft.com/office/drawing/2014/main" id="{8550C1C8-4D5E-1469-348F-4FCA0D12D1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540289" y="5319950"/>
            <a:ext cx="1296000" cy="288000"/>
          </a:xfrm>
          <a:prstGeom prst="rect">
            <a:avLst/>
          </a:prstGeom>
          <a:solidFill>
            <a:schemeClr val="accent6">
              <a:lumMod val="75000"/>
            </a:schemeClr>
          </a:solidFill>
          <a:ln w="12700">
            <a:solidFill>
              <a:sysClr val="windowText" lastClr="000000"/>
            </a:solidFill>
            <a:miter lim="800000"/>
            <a:headEnd/>
            <a:tailEnd/>
          </a:ln>
          <a:effectLst>
            <a:outerShdw blurRad="50800" dist="38100" dir="2700000" algn="tl" rotWithShape="0">
              <a:sysClr val="window" lastClr="FFFFFF">
                <a:lumMod val="75000"/>
                <a:alpha val="40000"/>
              </a:sysClr>
            </a:outerShdw>
          </a:effectLst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1000" b="1" i="0" u="none" strike="noStrike" kern="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Gyeongsang</a:t>
            </a:r>
            <a:r>
              <a:rPr kumimoji="1" lang="en-US" altLang="ko-KR" sz="1000" b="1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j-lt"/>
                <a:ea typeface="맑은 고딕" pitchFamily="50" charset="-127"/>
              </a:rPr>
              <a:t> P/T 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C5E00B5-D054-7608-1498-6F9C93379D89}"/>
              </a:ext>
            </a:extLst>
          </p:cNvPr>
          <p:cNvSpPr txBox="1"/>
          <p:nvPr/>
        </p:nvSpPr>
        <p:spPr>
          <a:xfrm>
            <a:off x="5578096" y="1677883"/>
            <a:ext cx="214919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ko-KR" sz="1000">
                <a:solidFill>
                  <a:prstClr val="black"/>
                </a:solidFill>
                <a:latin typeface="+mj-lt"/>
                <a:ea typeface="맑은 고딕" pitchFamily="50" charset="-127"/>
              </a:rPr>
              <a:t>Strategic Planning &amp; Operation</a:t>
            </a:r>
            <a:endParaRPr kumimoji="1" lang="ko-KR" altLang="en-US" sz="1000" dirty="0">
              <a:solidFill>
                <a:prstClr val="black"/>
              </a:solidFill>
              <a:latin typeface="+mj-lt"/>
              <a:ea typeface="맑은 고딕" pitchFamily="50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0C80C4-B095-8B55-3FD8-E53ED23AB415}"/>
              </a:ext>
            </a:extLst>
          </p:cNvPr>
          <p:cNvSpPr txBox="1"/>
          <p:nvPr/>
        </p:nvSpPr>
        <p:spPr>
          <a:xfrm>
            <a:off x="7512421" y="1687401"/>
            <a:ext cx="110135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KS, Byeon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7ED9026-B291-8ABE-0FFE-AD9A396388F2}"/>
              </a:ext>
            </a:extLst>
          </p:cNvPr>
          <p:cNvSpPr txBox="1"/>
          <p:nvPr/>
        </p:nvSpPr>
        <p:spPr>
          <a:xfrm>
            <a:off x="7154078" y="1549096"/>
            <a:ext cx="4597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1(0)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7" name="Line 12">
            <a:extLst>
              <a:ext uri="{FF2B5EF4-FFF2-40B4-BE49-F238E27FC236}">
                <a16:creationId xmlns:a16="http://schemas.microsoft.com/office/drawing/2014/main" id="{1943697F-70EF-D2BC-72F6-C1A4101457A6}"/>
              </a:ext>
            </a:extLst>
          </p:cNvPr>
          <p:cNvSpPr>
            <a:spLocks noChangeShapeType="1"/>
          </p:cNvSpPr>
          <p:nvPr/>
        </p:nvSpPr>
        <p:spPr bwMode="auto">
          <a:xfrm>
            <a:off x="5326438" y="1801180"/>
            <a:ext cx="254268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lIns="90000" tIns="46800" rIns="90000" bIns="46800" anchorCtr="1"/>
          <a:lstStyle/>
          <a:p>
            <a:pPr defTabSz="914400"/>
            <a:endParaRPr kumimoji="1" lang="ko-KR" altLang="en-US" sz="100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908FD456-D089-B2B1-9399-B48BFCC22502}"/>
              </a:ext>
            </a:extLst>
          </p:cNvPr>
          <p:cNvSpPr txBox="1"/>
          <p:nvPr/>
        </p:nvSpPr>
        <p:spPr>
          <a:xfrm>
            <a:off x="752859" y="2321130"/>
            <a:ext cx="10640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ko-KR" sz="1000" b="1">
                <a:latin typeface="맑은 고딕" pitchFamily="50" charset="-127"/>
                <a:ea typeface="맑은 고딕" pitchFamily="50" charset="-127"/>
              </a:rPr>
              <a:t>CW, Moon</a:t>
            </a:r>
            <a:endParaRPr kumimoji="1" lang="ko-KR" altLang="en-US" sz="1000" b="1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AEE76EB-75FC-35EE-6C16-EC97A52CC7E3}"/>
              </a:ext>
            </a:extLst>
          </p:cNvPr>
          <p:cNvSpPr txBox="1"/>
          <p:nvPr/>
        </p:nvSpPr>
        <p:spPr>
          <a:xfrm>
            <a:off x="5006438" y="2312268"/>
            <a:ext cx="998135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ko-KR" sz="10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SS, Moon</a:t>
            </a:r>
            <a:endParaRPr kumimoji="1" lang="ko-KR" altLang="en-US" sz="10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E9BF691-5107-E2F0-3018-548FDF4B9D5B}"/>
              </a:ext>
            </a:extLst>
          </p:cNvPr>
          <p:cNvSpPr txBox="1"/>
          <p:nvPr/>
        </p:nvSpPr>
        <p:spPr>
          <a:xfrm>
            <a:off x="9243295" y="2320735"/>
            <a:ext cx="78123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ko-KR" sz="10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DY, Kim</a:t>
            </a:r>
            <a:endParaRPr kumimoji="1" lang="ko-KR" altLang="en-US" sz="1000" b="1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CEC06189-8878-0B4A-AAD9-01AB1C6085C4}"/>
              </a:ext>
            </a:extLst>
          </p:cNvPr>
          <p:cNvSpPr txBox="1"/>
          <p:nvPr/>
        </p:nvSpPr>
        <p:spPr>
          <a:xfrm>
            <a:off x="6307323" y="1375694"/>
            <a:ext cx="93257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 b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32(5</a:t>
            </a:r>
            <a:r>
              <a:rPr kumimoji="1" lang="en-US" altLang="ko-KR" sz="1000" b="1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000" b="1" dirty="0">
              <a:solidFill>
                <a:srgbClr val="C00000"/>
              </a:solidFill>
              <a:highlight>
                <a:srgbClr val="FFFF00"/>
              </a:highlight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88D833C-706B-8B4B-6218-D21F3AE61A38}"/>
              </a:ext>
            </a:extLst>
          </p:cNvPr>
          <p:cNvSpPr txBox="1"/>
          <p:nvPr/>
        </p:nvSpPr>
        <p:spPr>
          <a:xfrm>
            <a:off x="2544233" y="2316780"/>
            <a:ext cx="535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9(1</a:t>
            </a:r>
            <a:r>
              <a:rPr kumimoji="1"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)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F1459B7-2D00-39DC-46C9-6C853FB6119E}"/>
              </a:ext>
            </a:extLst>
          </p:cNvPr>
          <p:cNvSpPr txBox="1"/>
          <p:nvPr/>
        </p:nvSpPr>
        <p:spPr>
          <a:xfrm>
            <a:off x="6714069" y="2322240"/>
            <a:ext cx="50728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13(3)</a:t>
            </a:r>
            <a:endParaRPr kumimoji="1" lang="ko-KR" altLang="en-US" sz="100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975C5FAC-CA88-03AD-6CCD-581A541E3688}"/>
              </a:ext>
            </a:extLst>
          </p:cNvPr>
          <p:cNvSpPr txBox="1"/>
          <p:nvPr/>
        </p:nvSpPr>
        <p:spPr>
          <a:xfrm>
            <a:off x="10870397" y="2318028"/>
            <a:ext cx="5359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8(1)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8D6E14F-01CB-4D7B-DB67-A27B3A936391}"/>
              </a:ext>
            </a:extLst>
          </p:cNvPr>
          <p:cNvSpPr txBox="1"/>
          <p:nvPr/>
        </p:nvSpPr>
        <p:spPr>
          <a:xfrm>
            <a:off x="3197285" y="3285348"/>
            <a:ext cx="698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BR,Choi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1DCFD25C-66A1-9C8D-E8E2-103C12148D0B}"/>
              </a:ext>
            </a:extLst>
          </p:cNvPr>
          <p:cNvSpPr/>
          <p:nvPr/>
        </p:nvSpPr>
        <p:spPr>
          <a:xfrm>
            <a:off x="2632640" y="3282893"/>
            <a:ext cx="551754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YJ,Kim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F461DE4C-3669-E8ED-77D0-0997060D375F}"/>
              </a:ext>
            </a:extLst>
          </p:cNvPr>
          <p:cNvSpPr/>
          <p:nvPr/>
        </p:nvSpPr>
        <p:spPr>
          <a:xfrm>
            <a:off x="1340612" y="3270992"/>
            <a:ext cx="810570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 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JS,Ahn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5D67C4C2-71A5-B3DB-64D3-EF2B9B245AC0}"/>
              </a:ext>
            </a:extLst>
          </p:cNvPr>
          <p:cNvSpPr txBox="1"/>
          <p:nvPr/>
        </p:nvSpPr>
        <p:spPr>
          <a:xfrm>
            <a:off x="2589974" y="4191208"/>
            <a:ext cx="646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DH,Kim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08ED469A-97A3-44AD-2FDE-5472529A4A9B}"/>
              </a:ext>
            </a:extLst>
          </p:cNvPr>
          <p:cNvSpPr txBox="1">
            <a:spLocks/>
          </p:cNvSpPr>
          <p:nvPr/>
        </p:nvSpPr>
        <p:spPr>
          <a:xfrm>
            <a:off x="1969086" y="3287432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JH,Yang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366B18B7-FDCE-5391-8B69-DB7032FE5756}"/>
              </a:ext>
            </a:extLst>
          </p:cNvPr>
          <p:cNvSpPr txBox="1"/>
          <p:nvPr/>
        </p:nvSpPr>
        <p:spPr>
          <a:xfrm>
            <a:off x="1937314" y="4191208"/>
            <a:ext cx="709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SH,Yoon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E28F2944-DADD-6DB2-8859-3A0046AF7355}"/>
              </a:ext>
            </a:extLst>
          </p:cNvPr>
          <p:cNvSpPr txBox="1"/>
          <p:nvPr/>
        </p:nvSpPr>
        <p:spPr>
          <a:xfrm>
            <a:off x="1211405" y="4191208"/>
            <a:ext cx="811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 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SJ,Park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EE0E209B-61B9-5E07-C875-E1AB58A8C5CB}"/>
              </a:ext>
            </a:extLst>
          </p:cNvPr>
          <p:cNvSpPr txBox="1"/>
          <p:nvPr/>
        </p:nvSpPr>
        <p:spPr>
          <a:xfrm>
            <a:off x="5401658" y="3270992"/>
            <a:ext cx="102250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JY,Jeong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6E481FCE-28F7-8095-516D-D3675ADADAA3}"/>
              </a:ext>
            </a:extLst>
          </p:cNvPr>
          <p:cNvSpPr txBox="1"/>
          <p:nvPr/>
        </p:nvSpPr>
        <p:spPr>
          <a:xfrm>
            <a:off x="6185978" y="3270992"/>
            <a:ext cx="69624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HY,Kim</a:t>
            </a:r>
            <a:endParaRPr kumimoji="1" lang="ko-KR" altLang="en-US" sz="1000" dirty="0">
              <a:solidFill>
                <a:srgbClr val="FF0000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45326556-8BF8-9003-49A2-F489B0CDD196}"/>
              </a:ext>
            </a:extLst>
          </p:cNvPr>
          <p:cNvSpPr txBox="1"/>
          <p:nvPr/>
        </p:nvSpPr>
        <p:spPr>
          <a:xfrm>
            <a:off x="5439637" y="5081252"/>
            <a:ext cx="811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YS,Ahn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7F1C7A66-DB2B-886E-ED61-9B499A4E9C56}"/>
              </a:ext>
            </a:extLst>
          </p:cNvPr>
          <p:cNvSpPr txBox="1"/>
          <p:nvPr/>
        </p:nvSpPr>
        <p:spPr>
          <a:xfrm>
            <a:off x="10293991" y="3290534"/>
            <a:ext cx="646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EJ,Choi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03726566-DEC9-B428-E8AF-6EDE0FA7ADAA}"/>
              </a:ext>
            </a:extLst>
          </p:cNvPr>
          <p:cNvSpPr txBox="1">
            <a:spLocks/>
          </p:cNvSpPr>
          <p:nvPr/>
        </p:nvSpPr>
        <p:spPr>
          <a:xfrm>
            <a:off x="6791132" y="6011204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HJ,Park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40920096-A0C5-9E72-955D-C9AF854D3F53}"/>
              </a:ext>
            </a:extLst>
          </p:cNvPr>
          <p:cNvSpPr txBox="1"/>
          <p:nvPr/>
        </p:nvSpPr>
        <p:spPr>
          <a:xfrm>
            <a:off x="6142122" y="6011204"/>
            <a:ext cx="709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JY,Park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5FC31DF4-E13C-0647-E4F9-FF5614430CB4}"/>
              </a:ext>
            </a:extLst>
          </p:cNvPr>
          <p:cNvSpPr txBox="1"/>
          <p:nvPr/>
        </p:nvSpPr>
        <p:spPr>
          <a:xfrm>
            <a:off x="6772918" y="4218178"/>
            <a:ext cx="646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SJ,Lee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722019F-40C4-1692-3A68-F04D2A6A2ECE}"/>
              </a:ext>
            </a:extLst>
          </p:cNvPr>
          <p:cNvSpPr txBox="1">
            <a:spLocks/>
          </p:cNvSpPr>
          <p:nvPr/>
        </p:nvSpPr>
        <p:spPr>
          <a:xfrm>
            <a:off x="6216044" y="4191208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H,Lee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ECD84F5E-EB33-DA71-CB4B-961F9A821BA5}"/>
              </a:ext>
            </a:extLst>
          </p:cNvPr>
          <p:cNvSpPr txBox="1"/>
          <p:nvPr/>
        </p:nvSpPr>
        <p:spPr>
          <a:xfrm>
            <a:off x="5425583" y="4191208"/>
            <a:ext cx="835158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 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JK,Park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28C00CEB-4B09-A5FC-E08A-75BA1F6554B6}"/>
              </a:ext>
            </a:extLst>
          </p:cNvPr>
          <p:cNvSpPr txBox="1">
            <a:spLocks/>
          </p:cNvSpPr>
          <p:nvPr/>
        </p:nvSpPr>
        <p:spPr>
          <a:xfrm>
            <a:off x="10835703" y="4191208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JJ,Park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CD703A5F-45C7-0655-BB14-FD4B02F65E53}"/>
              </a:ext>
            </a:extLst>
          </p:cNvPr>
          <p:cNvSpPr txBox="1"/>
          <p:nvPr/>
        </p:nvSpPr>
        <p:spPr>
          <a:xfrm>
            <a:off x="10234318" y="4191208"/>
            <a:ext cx="709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SB,Jung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EA899E92-C4B8-BB84-BCA9-B42AE03B333B}"/>
              </a:ext>
            </a:extLst>
          </p:cNvPr>
          <p:cNvSpPr txBox="1"/>
          <p:nvPr/>
        </p:nvSpPr>
        <p:spPr>
          <a:xfrm>
            <a:off x="9536984" y="4191208"/>
            <a:ext cx="811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SW,Bae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5AB242F7-F835-3CCD-75F6-8A00D43B19F6}"/>
              </a:ext>
            </a:extLst>
          </p:cNvPr>
          <p:cNvSpPr txBox="1"/>
          <p:nvPr/>
        </p:nvSpPr>
        <p:spPr>
          <a:xfrm>
            <a:off x="6799585" y="5081252"/>
            <a:ext cx="646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YH,Kim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8F45B43-67AF-0892-7284-C4943E164998}"/>
              </a:ext>
            </a:extLst>
          </p:cNvPr>
          <p:cNvSpPr txBox="1">
            <a:spLocks/>
          </p:cNvSpPr>
          <p:nvPr/>
        </p:nvSpPr>
        <p:spPr>
          <a:xfrm>
            <a:off x="6184182" y="5081252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DJ,Choi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E7A9E510-9953-8F0D-E11D-66F3302B7FBD}"/>
              </a:ext>
            </a:extLst>
          </p:cNvPr>
          <p:cNvSpPr txBox="1"/>
          <p:nvPr/>
        </p:nvSpPr>
        <p:spPr>
          <a:xfrm>
            <a:off x="5444595" y="6011204"/>
            <a:ext cx="81115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 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JH,Lee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0EF24892-3278-EA35-8B51-F3F23A406688}"/>
              </a:ext>
            </a:extLst>
          </p:cNvPr>
          <p:cNvSpPr txBox="1"/>
          <p:nvPr/>
        </p:nvSpPr>
        <p:spPr>
          <a:xfrm>
            <a:off x="9628451" y="3270992"/>
            <a:ext cx="76981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914400"/>
            <a:r>
              <a:rPr kumimoji="1" lang="ko-KR" altLang="en-US" sz="1000">
                <a:latin typeface="맑은 고딕" pitchFamily="50" charset="-127"/>
                <a:ea typeface="맑은 고딕" pitchFamily="50" charset="-127"/>
              </a:rPr>
              <a:t>△</a:t>
            </a:r>
            <a:r>
              <a:rPr kumimoji="1" lang="en-US" altLang="ko-KR" sz="1000">
                <a:latin typeface="맑은 고딕" pitchFamily="50" charset="-127"/>
                <a:ea typeface="맑은 고딕" pitchFamily="50" charset="-127"/>
              </a:rPr>
              <a:t>YG,Noh</a:t>
            </a:r>
            <a:endParaRPr kumimoji="1" lang="ko-KR" altLang="en-US" sz="1000" dirty="0"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179389AB-EAB8-314E-8610-4C62B095E090}"/>
              </a:ext>
            </a:extLst>
          </p:cNvPr>
          <p:cNvSpPr txBox="1"/>
          <p:nvPr/>
        </p:nvSpPr>
        <p:spPr>
          <a:xfrm>
            <a:off x="7296085" y="4196293"/>
            <a:ext cx="70985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CH,Oh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FFB9A94F-7590-6256-3B7E-3F6238C8DA65}"/>
              </a:ext>
            </a:extLst>
          </p:cNvPr>
          <p:cNvSpPr txBox="1">
            <a:spLocks/>
          </p:cNvSpPr>
          <p:nvPr/>
        </p:nvSpPr>
        <p:spPr>
          <a:xfrm>
            <a:off x="11358773" y="4226874"/>
            <a:ext cx="64643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DH,Ahn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697B7DDF-B23B-502F-7879-C512534823D9}"/>
              </a:ext>
            </a:extLst>
          </p:cNvPr>
          <p:cNvSpPr txBox="1"/>
          <p:nvPr/>
        </p:nvSpPr>
        <p:spPr>
          <a:xfrm>
            <a:off x="3110208" y="4173762"/>
            <a:ext cx="698301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 dirty="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 </a:t>
            </a:r>
            <a:r>
              <a:rPr kumimoji="1" lang="en-US" altLang="ko-KR" sz="1000" dirty="0" err="1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SH,Na</a:t>
            </a:r>
            <a:endParaRPr kumimoji="1" lang="ko-KR" altLang="en-US" sz="1000" dirty="0">
              <a:solidFill>
                <a:srgbClr val="0000FF"/>
              </a:solidFill>
              <a:latin typeface="맑은 고딕" pitchFamily="50" charset="-127"/>
              <a:ea typeface="맑은 고딕" pitchFamily="50" charset="-127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C6554DFC-6D02-B6F6-7940-B3937F7CF657}"/>
              </a:ext>
            </a:extLst>
          </p:cNvPr>
          <p:cNvSpPr txBox="1"/>
          <p:nvPr/>
        </p:nvSpPr>
        <p:spPr>
          <a:xfrm>
            <a:off x="2691412" y="2620049"/>
            <a:ext cx="185936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Vehicle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256023F0-13B3-7E1D-8E3C-3E809EDC5F80}"/>
              </a:ext>
            </a:extLst>
          </p:cNvPr>
          <p:cNvSpPr txBox="1"/>
          <p:nvPr/>
        </p:nvSpPr>
        <p:spPr>
          <a:xfrm>
            <a:off x="2624058" y="3461178"/>
            <a:ext cx="248452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Energy , Lab ,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Semicon</a:t>
            </a:r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,</a:t>
            </a:r>
          </a:p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Univ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6ACFE9C-98BB-960C-9CC3-6214AB1F6D58}"/>
              </a:ext>
            </a:extLst>
          </p:cNvPr>
          <p:cNvSpPr txBox="1"/>
          <p:nvPr/>
        </p:nvSpPr>
        <p:spPr>
          <a:xfrm>
            <a:off x="6833352" y="4417215"/>
            <a:ext cx="185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, Local company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17BED2E3-5A53-328C-737C-BA90FA70935C}"/>
              </a:ext>
            </a:extLst>
          </p:cNvPr>
          <p:cNvSpPr txBox="1"/>
          <p:nvPr/>
        </p:nvSpPr>
        <p:spPr>
          <a:xfrm>
            <a:off x="6844665" y="5306733"/>
            <a:ext cx="18593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 , Local company </a:t>
            </a:r>
            <a:endParaRPr lang="ko-KR" altLang="en-US" sz="12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BA81DE1D-4A62-61F8-571E-DE206B4D0BB6}"/>
              </a:ext>
            </a:extLst>
          </p:cNvPr>
          <p:cNvSpPr txBox="1"/>
          <p:nvPr/>
        </p:nvSpPr>
        <p:spPr>
          <a:xfrm>
            <a:off x="11061159" y="3518938"/>
            <a:ext cx="10668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C#, </a:t>
            </a:r>
            <a:r>
              <a:rPr lang="en-US" altLang="ko-KR" sz="11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Labview</a:t>
            </a:r>
            <a:endParaRPr lang="ko-KR" altLang="en-US" sz="11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3C994B3-A84A-F7A0-B37B-F0E343F4F841}"/>
              </a:ext>
            </a:extLst>
          </p:cNvPr>
          <p:cNvSpPr txBox="1"/>
          <p:nvPr/>
        </p:nvSpPr>
        <p:spPr>
          <a:xfrm>
            <a:off x="772646" y="4686766"/>
            <a:ext cx="374008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+mj-lt"/>
              </a:rPr>
              <a:t>Responsible for major conglomerates </a:t>
            </a:r>
          </a:p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+mj-lt"/>
              </a:rPr>
              <a:t>in the metropolitan area</a:t>
            </a:r>
            <a:endParaRPr lang="ko-KR" altLang="en-US" sz="1200" dirty="0">
              <a:latin typeface="+mj-lt"/>
            </a:endParaRPr>
          </a:p>
        </p:txBody>
      </p:sp>
      <p:sp>
        <p:nvSpPr>
          <p:cNvPr id="112" name="사각형: 둥근 모서리 111">
            <a:extLst>
              <a:ext uri="{FF2B5EF4-FFF2-40B4-BE49-F238E27FC236}">
                <a16:creationId xmlns:a16="http://schemas.microsoft.com/office/drawing/2014/main" id="{539D397A-AF00-8134-CCA2-012A6DBF975F}"/>
              </a:ext>
            </a:extLst>
          </p:cNvPr>
          <p:cNvSpPr/>
          <p:nvPr/>
        </p:nvSpPr>
        <p:spPr>
          <a:xfrm>
            <a:off x="79222" y="1989397"/>
            <a:ext cx="4295434" cy="2704807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aseline="0" dirty="0" err="1">
              <a:solidFill>
                <a:schemeClr val="accent2"/>
              </a:solidFill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7CC7EE62-1E14-2742-470B-91A1C7C2F2D2}"/>
              </a:ext>
            </a:extLst>
          </p:cNvPr>
          <p:cNvSpPr/>
          <p:nvPr/>
        </p:nvSpPr>
        <p:spPr>
          <a:xfrm>
            <a:off x="5206231" y="4404109"/>
            <a:ext cx="3334327" cy="1818891"/>
          </a:xfrm>
          <a:prstGeom prst="roundRect">
            <a:avLst/>
          </a:prstGeom>
          <a:noFill/>
          <a:ln w="19050">
            <a:solidFill>
              <a:schemeClr val="tx1"/>
            </a:solidFill>
            <a:prstDash val="dashDot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kumimoji="1" lang="ko-KR" altLang="en-US" baseline="0" dirty="0" err="1">
              <a:solidFill>
                <a:schemeClr val="accent2"/>
              </a:solidFill>
              <a:latin typeface="Arial" panose="020B0604020202020204" pitchFamily="34" charset="0"/>
              <a:ea typeface="Meiryo UI" panose="020B0604030504040204" pitchFamily="50" charset="-128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8E40FD49-1EC7-5D5D-F484-2C96C5323F29}"/>
              </a:ext>
            </a:extLst>
          </p:cNvPr>
          <p:cNvSpPr txBox="1"/>
          <p:nvPr/>
        </p:nvSpPr>
        <p:spPr>
          <a:xfrm>
            <a:off x="8553798" y="5598587"/>
            <a:ext cx="34773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b="0" i="0" dirty="0">
                <a:solidFill>
                  <a:srgbClr val="000000"/>
                </a:solidFill>
                <a:effectLst/>
                <a:latin typeface="+mj-lt"/>
              </a:rPr>
              <a:t>Responsible for National Research Institute, Companies in local area</a:t>
            </a:r>
            <a:endParaRPr lang="ko-KR" altLang="en-US" sz="1200" dirty="0">
              <a:latin typeface="+mj-lt"/>
            </a:endParaRPr>
          </a:p>
        </p:txBody>
      </p:sp>
      <p:pic>
        <p:nvPicPr>
          <p:cNvPr id="115" name="그림 114" descr="사람, 넥타이, 하늘, 정장이(가) 표시된 사진&#10;&#10;자동 생성된 설명">
            <a:extLst>
              <a:ext uri="{FF2B5EF4-FFF2-40B4-BE49-F238E27FC236}">
                <a16:creationId xmlns:a16="http://schemas.microsoft.com/office/drawing/2014/main" id="{BABF8937-E3E2-0F7F-138D-AF0EBFA50173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46718" y="884153"/>
            <a:ext cx="457200" cy="486000"/>
          </a:xfrm>
          <a:prstGeom prst="rect">
            <a:avLst/>
          </a:prstGeom>
        </p:spPr>
      </p:pic>
      <p:pic>
        <p:nvPicPr>
          <p:cNvPr id="116" name="그림 115" descr="사람, 남자, 넥타이, 벽이(가) 표시된 사진&#10;&#10;자동 생성된 설명">
            <a:extLst>
              <a:ext uri="{FF2B5EF4-FFF2-40B4-BE49-F238E27FC236}">
                <a16:creationId xmlns:a16="http://schemas.microsoft.com/office/drawing/2014/main" id="{7E708DCF-B0B8-460A-1476-DCEACD64FF1B}"/>
              </a:ext>
            </a:extLst>
          </p:cNvPr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3682" y="1263379"/>
            <a:ext cx="436815" cy="430128"/>
          </a:xfrm>
          <a:prstGeom prst="rect">
            <a:avLst/>
          </a:prstGeom>
        </p:spPr>
      </p:pic>
      <p:pic>
        <p:nvPicPr>
          <p:cNvPr id="117" name="그림 116" descr="사람, 하늘, 남자, 착용이(가) 표시된 사진&#10;&#10;자동 생성된 설명">
            <a:extLst>
              <a:ext uri="{FF2B5EF4-FFF2-40B4-BE49-F238E27FC236}">
                <a16:creationId xmlns:a16="http://schemas.microsoft.com/office/drawing/2014/main" id="{EE8C9F39-CEA8-EF3C-2862-3BC56447A8C8}"/>
              </a:ext>
            </a:extLst>
          </p:cNvPr>
          <p:cNvPicPr>
            <a:picLocks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3661" y="2099732"/>
            <a:ext cx="435606" cy="432959"/>
          </a:xfrm>
          <a:prstGeom prst="rect">
            <a:avLst/>
          </a:prstGeom>
        </p:spPr>
      </p:pic>
      <p:pic>
        <p:nvPicPr>
          <p:cNvPr id="118" name="그림 117" descr="하늘, 사람, 의류, 실외이(가) 표시된 사진&#10;&#10;자동 생성된 설명">
            <a:extLst>
              <a:ext uri="{FF2B5EF4-FFF2-40B4-BE49-F238E27FC236}">
                <a16:creationId xmlns:a16="http://schemas.microsoft.com/office/drawing/2014/main" id="{9BC6368C-3D4F-E2D7-A2F6-C19501EC7EE7}"/>
              </a:ext>
            </a:extLst>
          </p:cNvPr>
          <p:cNvPicPr>
            <a:picLocks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6472" y="2943519"/>
            <a:ext cx="385200" cy="381600"/>
          </a:xfrm>
          <a:prstGeom prst="rect">
            <a:avLst/>
          </a:prstGeom>
        </p:spPr>
      </p:pic>
      <p:pic>
        <p:nvPicPr>
          <p:cNvPr id="119" name="그림 118" descr="사람, 넥타이, 하늘, 착용이(가) 표시된 사진&#10;&#10;자동 생성된 설명">
            <a:extLst>
              <a:ext uri="{FF2B5EF4-FFF2-40B4-BE49-F238E27FC236}">
                <a16:creationId xmlns:a16="http://schemas.microsoft.com/office/drawing/2014/main" id="{004002A0-38B6-1643-6B60-C5154424BF59}"/>
              </a:ext>
            </a:extLst>
          </p:cNvPr>
          <p:cNvPicPr>
            <a:picLocks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367" y="2937812"/>
            <a:ext cx="385200" cy="381600"/>
          </a:xfrm>
          <a:prstGeom prst="rect">
            <a:avLst/>
          </a:prstGeom>
        </p:spPr>
      </p:pic>
      <p:pic>
        <p:nvPicPr>
          <p:cNvPr id="120" name="그림 119" descr="사람, 하늘, 넥타이, 정장이(가) 표시된 사진&#10;&#10;자동 생성된 설명">
            <a:extLst>
              <a:ext uri="{FF2B5EF4-FFF2-40B4-BE49-F238E27FC236}">
                <a16:creationId xmlns:a16="http://schemas.microsoft.com/office/drawing/2014/main" id="{317FB803-DACC-5426-DD72-D873022F3716}"/>
              </a:ext>
            </a:extLst>
          </p:cNvPr>
          <p:cNvPicPr>
            <a:picLocks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055" y="2946201"/>
            <a:ext cx="385200" cy="381600"/>
          </a:xfrm>
          <a:prstGeom prst="rect">
            <a:avLst/>
          </a:prstGeom>
        </p:spPr>
      </p:pic>
      <p:pic>
        <p:nvPicPr>
          <p:cNvPr id="121" name="그림 120" descr="사람, 하늘, 착용, 실외이(가) 표시된 사진&#10;&#10;자동 생성된 설명">
            <a:extLst>
              <a:ext uri="{FF2B5EF4-FFF2-40B4-BE49-F238E27FC236}">
                <a16:creationId xmlns:a16="http://schemas.microsoft.com/office/drawing/2014/main" id="{E1F9AB4F-9725-9932-760C-0F9B99610069}"/>
              </a:ext>
            </a:extLst>
          </p:cNvPr>
          <p:cNvPicPr>
            <a:picLocks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3523" y="3840971"/>
            <a:ext cx="385200" cy="381600"/>
          </a:xfrm>
          <a:prstGeom prst="rect">
            <a:avLst/>
          </a:prstGeom>
        </p:spPr>
      </p:pic>
      <p:pic>
        <p:nvPicPr>
          <p:cNvPr id="122" name="그림 121" descr="사람, 하늘, 남자, 정장이(가) 표시된 사진&#10;&#10;자동 생성된 설명">
            <a:extLst>
              <a:ext uri="{FF2B5EF4-FFF2-40B4-BE49-F238E27FC236}">
                <a16:creationId xmlns:a16="http://schemas.microsoft.com/office/drawing/2014/main" id="{7B8FBAA9-A4AB-8DE5-623D-8A06871ABD7A}"/>
              </a:ext>
            </a:extLst>
          </p:cNvPr>
          <p:cNvPicPr>
            <a:picLocks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6897" y="3840971"/>
            <a:ext cx="385200" cy="381600"/>
          </a:xfrm>
          <a:prstGeom prst="rect">
            <a:avLst/>
          </a:prstGeom>
        </p:spPr>
      </p:pic>
      <p:pic>
        <p:nvPicPr>
          <p:cNvPr id="123" name="그림 122" descr="사람, 하늘, 넥타이, 착용이(가) 표시된 사진&#10;&#10;자동 생성된 설명">
            <a:extLst>
              <a:ext uri="{FF2B5EF4-FFF2-40B4-BE49-F238E27FC236}">
                <a16:creationId xmlns:a16="http://schemas.microsoft.com/office/drawing/2014/main" id="{C84536E4-9CC0-B9BF-329D-607CBD6040D6}"/>
              </a:ext>
            </a:extLst>
          </p:cNvPr>
          <p:cNvPicPr>
            <a:picLocks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363" y="2968516"/>
            <a:ext cx="385200" cy="381600"/>
          </a:xfrm>
          <a:prstGeom prst="rect">
            <a:avLst/>
          </a:prstGeom>
        </p:spPr>
      </p:pic>
      <p:pic>
        <p:nvPicPr>
          <p:cNvPr id="124" name="그림 123" descr="사람, 하늘, 넥타이, 정장이(가) 표시된 사진&#10;&#10;자동 생성된 설명">
            <a:extLst>
              <a:ext uri="{FF2B5EF4-FFF2-40B4-BE49-F238E27FC236}">
                <a16:creationId xmlns:a16="http://schemas.microsoft.com/office/drawing/2014/main" id="{915C1E20-B4E3-1AB1-FDB0-22F1D7AF92BF}"/>
              </a:ext>
            </a:extLst>
          </p:cNvPr>
          <p:cNvPicPr>
            <a:picLocks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5987" y="3866138"/>
            <a:ext cx="385200" cy="381600"/>
          </a:xfrm>
          <a:prstGeom prst="rect">
            <a:avLst/>
          </a:prstGeom>
        </p:spPr>
      </p:pic>
      <p:pic>
        <p:nvPicPr>
          <p:cNvPr id="125" name="그림 124">
            <a:extLst>
              <a:ext uri="{FF2B5EF4-FFF2-40B4-BE49-F238E27FC236}">
                <a16:creationId xmlns:a16="http://schemas.microsoft.com/office/drawing/2014/main" id="{6F7CFCDD-F4FA-5DDA-1D17-45CE79857BF9}"/>
              </a:ext>
            </a:extLst>
          </p:cNvPr>
          <p:cNvPicPr>
            <a:picLocks noChangeAspect="1"/>
          </p:cNvPicPr>
          <p:nvPr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6969" y="3857919"/>
            <a:ext cx="383284" cy="371885"/>
          </a:xfrm>
          <a:prstGeom prst="rect">
            <a:avLst/>
          </a:prstGeom>
        </p:spPr>
      </p:pic>
      <p:pic>
        <p:nvPicPr>
          <p:cNvPr id="126" name="그림 12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B5488DE-39C0-9343-67AE-600FE1CE1CF0}"/>
              </a:ext>
            </a:extLst>
          </p:cNvPr>
          <p:cNvPicPr>
            <a:picLocks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8387" y="2065867"/>
            <a:ext cx="457200" cy="455142"/>
          </a:xfrm>
          <a:prstGeom prst="rect">
            <a:avLst/>
          </a:prstGeom>
        </p:spPr>
      </p:pic>
      <p:pic>
        <p:nvPicPr>
          <p:cNvPr id="127" name="그림 126" descr="사람, 하늘, 실외, 가장이(가) 표시된 사진&#10;&#10;자동 생성된 설명">
            <a:extLst>
              <a:ext uri="{FF2B5EF4-FFF2-40B4-BE49-F238E27FC236}">
                <a16:creationId xmlns:a16="http://schemas.microsoft.com/office/drawing/2014/main" id="{44CAD0DB-BDFA-BDED-7D05-D3F5AB752E28}"/>
              </a:ext>
            </a:extLst>
          </p:cNvPr>
          <p:cNvPicPr>
            <a:picLocks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6812" y="2962980"/>
            <a:ext cx="385200" cy="381600"/>
          </a:xfrm>
          <a:prstGeom prst="rect">
            <a:avLst/>
          </a:prstGeom>
        </p:spPr>
      </p:pic>
      <p:pic>
        <p:nvPicPr>
          <p:cNvPr id="128" name="그림 127" descr="사람, 하늘, 넥타이, 정장이(가) 표시된 사진&#10;&#10;자동 생성된 설명">
            <a:extLst>
              <a:ext uri="{FF2B5EF4-FFF2-40B4-BE49-F238E27FC236}">
                <a16:creationId xmlns:a16="http://schemas.microsoft.com/office/drawing/2014/main" id="{B670AB2E-D8E4-FE71-4833-70E7F10819FF}"/>
              </a:ext>
            </a:extLst>
          </p:cNvPr>
          <p:cNvPicPr>
            <a:picLocks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8217" y="2954591"/>
            <a:ext cx="385200" cy="381600"/>
          </a:xfrm>
          <a:prstGeom prst="rect">
            <a:avLst/>
          </a:prstGeom>
        </p:spPr>
      </p:pic>
      <p:pic>
        <p:nvPicPr>
          <p:cNvPr id="129" name="그림 128" descr="사람, 남자, 의류, 착용이(가) 표시된 사진&#10;&#10;자동 생성된 설명">
            <a:extLst>
              <a:ext uri="{FF2B5EF4-FFF2-40B4-BE49-F238E27FC236}">
                <a16:creationId xmlns:a16="http://schemas.microsoft.com/office/drawing/2014/main" id="{EE84F9E3-121F-575F-3E12-52A5AF533F29}"/>
              </a:ext>
            </a:extLst>
          </p:cNvPr>
          <p:cNvPicPr>
            <a:picLocks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9517" y="3832583"/>
            <a:ext cx="385200" cy="381600"/>
          </a:xfrm>
          <a:prstGeom prst="rect">
            <a:avLst/>
          </a:prstGeom>
        </p:spPr>
      </p:pic>
      <p:pic>
        <p:nvPicPr>
          <p:cNvPr id="130" name="그림 129" descr="사람, 남자, 하늘, 의류이(가) 표시된 사진&#10;&#10;자동 생성된 설명">
            <a:extLst>
              <a:ext uri="{FF2B5EF4-FFF2-40B4-BE49-F238E27FC236}">
                <a16:creationId xmlns:a16="http://schemas.microsoft.com/office/drawing/2014/main" id="{EEDFF7C9-93F0-8242-8EF0-E8E6D9621FA1}"/>
              </a:ext>
            </a:extLst>
          </p:cNvPr>
          <p:cNvPicPr>
            <a:picLocks/>
          </p:cNvPicPr>
          <p:nvPr/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723" y="3849361"/>
            <a:ext cx="385200" cy="381600"/>
          </a:xfrm>
          <a:prstGeom prst="rect">
            <a:avLst/>
          </a:prstGeom>
        </p:spPr>
      </p:pic>
      <p:pic>
        <p:nvPicPr>
          <p:cNvPr id="131" name="그림 130" descr="사람, 하늘, 실외, 미소이(가) 표시된 사진&#10;&#10;자동 생성된 설명">
            <a:extLst>
              <a:ext uri="{FF2B5EF4-FFF2-40B4-BE49-F238E27FC236}">
                <a16:creationId xmlns:a16="http://schemas.microsoft.com/office/drawing/2014/main" id="{7360D8AE-15F0-83CE-06EF-7025E99566A3}"/>
              </a:ext>
            </a:extLst>
          </p:cNvPr>
          <p:cNvPicPr>
            <a:picLocks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3711" y="3845274"/>
            <a:ext cx="385200" cy="381600"/>
          </a:xfrm>
          <a:prstGeom prst="rect">
            <a:avLst/>
          </a:prstGeom>
        </p:spPr>
      </p:pic>
      <p:pic>
        <p:nvPicPr>
          <p:cNvPr id="132" name="그림 131" descr="사람, 하늘, 의류, 정장이(가) 표시된 사진&#10;&#10;자동 생성된 설명">
            <a:extLst>
              <a:ext uri="{FF2B5EF4-FFF2-40B4-BE49-F238E27FC236}">
                <a16:creationId xmlns:a16="http://schemas.microsoft.com/office/drawing/2014/main" id="{5A9FF5E7-750C-2E69-A1D8-37F232196C78}"/>
              </a:ext>
            </a:extLst>
          </p:cNvPr>
          <p:cNvPicPr>
            <a:picLocks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8551" y="4757327"/>
            <a:ext cx="385200" cy="381600"/>
          </a:xfrm>
          <a:prstGeom prst="rect">
            <a:avLst/>
          </a:prstGeom>
        </p:spPr>
      </p:pic>
      <p:pic>
        <p:nvPicPr>
          <p:cNvPr id="133" name="그림 132" descr="사람, 넥타이, 소년, 정장이(가) 표시된 사진&#10;&#10;자동 생성된 설명">
            <a:extLst>
              <a:ext uri="{FF2B5EF4-FFF2-40B4-BE49-F238E27FC236}">
                <a16:creationId xmlns:a16="http://schemas.microsoft.com/office/drawing/2014/main" id="{D39594F9-0D24-027B-F8E1-54204381F15D}"/>
              </a:ext>
            </a:extLst>
          </p:cNvPr>
          <p:cNvPicPr>
            <a:picLocks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7147" y="4732160"/>
            <a:ext cx="385200" cy="381600"/>
          </a:xfrm>
          <a:prstGeom prst="rect">
            <a:avLst/>
          </a:prstGeom>
        </p:spPr>
      </p:pic>
      <p:pic>
        <p:nvPicPr>
          <p:cNvPr id="134" name="그림 133" descr="사람, 의류, 가발이(가) 표시된 사진&#10;&#10;자동 생성된 설명">
            <a:extLst>
              <a:ext uri="{FF2B5EF4-FFF2-40B4-BE49-F238E27FC236}">
                <a16:creationId xmlns:a16="http://schemas.microsoft.com/office/drawing/2014/main" id="{BB1F4F53-B891-CC5F-19C3-51F39DE1B8FD}"/>
              </a:ext>
            </a:extLst>
          </p:cNvPr>
          <p:cNvPicPr>
            <a:picLocks/>
          </p:cNvPicPr>
          <p:nvPr/>
        </p:nvPicPr>
        <p:blipFill>
          <a:blip r:embed="rId2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4131" y="4732160"/>
            <a:ext cx="385200" cy="381600"/>
          </a:xfrm>
          <a:prstGeom prst="rect">
            <a:avLst/>
          </a:prstGeom>
        </p:spPr>
      </p:pic>
      <p:pic>
        <p:nvPicPr>
          <p:cNvPr id="135" name="그림 134" descr="사람, 넥타이, 정장, 남자이(가) 표시된 사진&#10;&#10;자동 생성된 설명">
            <a:extLst>
              <a:ext uri="{FF2B5EF4-FFF2-40B4-BE49-F238E27FC236}">
                <a16:creationId xmlns:a16="http://schemas.microsoft.com/office/drawing/2014/main" id="{2C4E8EAE-4C27-1C24-DEE2-76B4830CF6CE}"/>
              </a:ext>
            </a:extLst>
          </p:cNvPr>
          <p:cNvPicPr>
            <a:picLocks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3717" y="5659631"/>
            <a:ext cx="385200" cy="381600"/>
          </a:xfrm>
          <a:prstGeom prst="rect">
            <a:avLst/>
          </a:prstGeom>
        </p:spPr>
      </p:pic>
      <p:pic>
        <p:nvPicPr>
          <p:cNvPr id="136" name="그림 135" descr="사람, 남자, 정장, 의류이(가) 표시된 사진&#10;&#10;자동 생성된 설명">
            <a:extLst>
              <a:ext uri="{FF2B5EF4-FFF2-40B4-BE49-F238E27FC236}">
                <a16:creationId xmlns:a16="http://schemas.microsoft.com/office/drawing/2014/main" id="{B13CE0BA-152E-FF57-8996-8E061592953B}"/>
              </a:ext>
            </a:extLst>
          </p:cNvPr>
          <p:cNvPicPr>
            <a:picLocks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8424" y="5659631"/>
            <a:ext cx="385200" cy="381600"/>
          </a:xfrm>
          <a:prstGeom prst="rect">
            <a:avLst/>
          </a:prstGeom>
        </p:spPr>
      </p:pic>
      <p:pic>
        <p:nvPicPr>
          <p:cNvPr id="137" name="그림 136" descr="사람, 넥타이, 정장, 의류이(가) 표시된 사진&#10;&#10;자동 생성된 설명">
            <a:extLst>
              <a:ext uri="{FF2B5EF4-FFF2-40B4-BE49-F238E27FC236}">
                <a16:creationId xmlns:a16="http://schemas.microsoft.com/office/drawing/2014/main" id="{E937A562-B794-57E0-2835-F2A2C36527FE}"/>
              </a:ext>
            </a:extLst>
          </p:cNvPr>
          <p:cNvPicPr>
            <a:picLocks/>
          </p:cNvPicPr>
          <p:nvPr/>
        </p:nvPicPr>
        <p:blipFill>
          <a:blip r:embed="rId2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9431" y="5659631"/>
            <a:ext cx="385200" cy="381600"/>
          </a:xfrm>
          <a:prstGeom prst="rect">
            <a:avLst/>
          </a:prstGeom>
        </p:spPr>
      </p:pic>
      <p:pic>
        <p:nvPicPr>
          <p:cNvPr id="138" name="그림 137" descr="사람, 하늘, 남자, 정장이(가) 표시된 사진&#10;&#10;자동 생성된 설명">
            <a:extLst>
              <a:ext uri="{FF2B5EF4-FFF2-40B4-BE49-F238E27FC236}">
                <a16:creationId xmlns:a16="http://schemas.microsoft.com/office/drawing/2014/main" id="{5543E978-10F8-35C3-113A-C5A15787CF85}"/>
              </a:ext>
            </a:extLst>
          </p:cNvPr>
          <p:cNvPicPr>
            <a:picLocks/>
          </p:cNvPicPr>
          <p:nvPr/>
        </p:nvPicPr>
        <p:blipFill>
          <a:blip r:embed="rId2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4088" y="2082799"/>
            <a:ext cx="457200" cy="449891"/>
          </a:xfrm>
          <a:prstGeom prst="rect">
            <a:avLst/>
          </a:prstGeom>
        </p:spPr>
      </p:pic>
      <p:pic>
        <p:nvPicPr>
          <p:cNvPr id="139" name="그림 138" descr="사람, 하늘, 의류, 착용이(가) 표시된 사진&#10;&#10;자동 생성된 설명">
            <a:extLst>
              <a:ext uri="{FF2B5EF4-FFF2-40B4-BE49-F238E27FC236}">
                <a16:creationId xmlns:a16="http://schemas.microsoft.com/office/drawing/2014/main" id="{1F32F029-9D4F-857B-25D9-C386FC1EC2C3}"/>
              </a:ext>
            </a:extLst>
          </p:cNvPr>
          <p:cNvPicPr>
            <a:picLocks/>
          </p:cNvPicPr>
          <p:nvPr/>
        </p:nvPicPr>
        <p:blipFill>
          <a:blip r:embed="rId2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2902" y="2949987"/>
            <a:ext cx="385200" cy="381600"/>
          </a:xfrm>
          <a:prstGeom prst="rect">
            <a:avLst/>
          </a:prstGeom>
        </p:spPr>
      </p:pic>
      <p:pic>
        <p:nvPicPr>
          <p:cNvPr id="140" name="그림 139" descr="사람, 하늘, 넥타이, 정장이(가) 표시된 사진&#10;&#10;자동 생성된 설명">
            <a:extLst>
              <a:ext uri="{FF2B5EF4-FFF2-40B4-BE49-F238E27FC236}">
                <a16:creationId xmlns:a16="http://schemas.microsoft.com/office/drawing/2014/main" id="{1C348DAD-0737-44AA-3F65-E621495305E9}"/>
              </a:ext>
            </a:extLst>
          </p:cNvPr>
          <p:cNvPicPr>
            <a:picLocks/>
          </p:cNvPicPr>
          <p:nvPr/>
        </p:nvPicPr>
        <p:blipFill>
          <a:blip r:embed="rId2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53454" y="2946201"/>
            <a:ext cx="385200" cy="381600"/>
          </a:xfrm>
          <a:prstGeom prst="rect">
            <a:avLst/>
          </a:prstGeom>
        </p:spPr>
      </p:pic>
      <p:pic>
        <p:nvPicPr>
          <p:cNvPr id="141" name="그림 140" descr="사람, 하늘, 넥타이, 정장이(가) 표시된 사진&#10;&#10;자동 생성된 설명">
            <a:extLst>
              <a:ext uri="{FF2B5EF4-FFF2-40B4-BE49-F238E27FC236}">
                <a16:creationId xmlns:a16="http://schemas.microsoft.com/office/drawing/2014/main" id="{F8CA5410-11BF-4442-1B7C-F194E3708023}"/>
              </a:ext>
            </a:extLst>
          </p:cNvPr>
          <p:cNvPicPr>
            <a:picLocks/>
          </p:cNvPicPr>
          <p:nvPr/>
        </p:nvPicPr>
        <p:blipFill>
          <a:blip r:embed="rId2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0232" y="3832582"/>
            <a:ext cx="386021" cy="381878"/>
          </a:xfrm>
          <a:prstGeom prst="rect">
            <a:avLst/>
          </a:prstGeom>
        </p:spPr>
      </p:pic>
      <p:pic>
        <p:nvPicPr>
          <p:cNvPr id="142" name="그림 141" descr="사람, 하늘, 정장, 실외이(가) 표시된 사진&#10;&#10;자동 생성된 설명">
            <a:extLst>
              <a:ext uri="{FF2B5EF4-FFF2-40B4-BE49-F238E27FC236}">
                <a16:creationId xmlns:a16="http://schemas.microsoft.com/office/drawing/2014/main" id="{9A48BAA2-3F30-6D69-160A-C7B9E6C0D7F0}"/>
              </a:ext>
            </a:extLst>
          </p:cNvPr>
          <p:cNvPicPr>
            <a:picLocks/>
          </p:cNvPicPr>
          <p:nvPr/>
        </p:nvPicPr>
        <p:blipFill>
          <a:blip r:embed="rId3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40208" y="3832582"/>
            <a:ext cx="385200" cy="381600"/>
          </a:xfrm>
          <a:prstGeom prst="rect">
            <a:avLst/>
          </a:prstGeom>
        </p:spPr>
      </p:pic>
      <p:pic>
        <p:nvPicPr>
          <p:cNvPr id="143" name="그림 142" descr="사람, 하늘, 정장, 착용이(가) 표시된 사진&#10;&#10;자동 생성된 설명">
            <a:extLst>
              <a:ext uri="{FF2B5EF4-FFF2-40B4-BE49-F238E27FC236}">
                <a16:creationId xmlns:a16="http://schemas.microsoft.com/office/drawing/2014/main" id="{75F85DCF-A39A-8D3F-81AD-D1610C41E5F4}"/>
              </a:ext>
            </a:extLst>
          </p:cNvPr>
          <p:cNvPicPr>
            <a:picLocks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9363" y="3832582"/>
            <a:ext cx="385200" cy="381600"/>
          </a:xfrm>
          <a:prstGeom prst="rect">
            <a:avLst/>
          </a:prstGeom>
        </p:spPr>
      </p:pic>
      <p:pic>
        <p:nvPicPr>
          <p:cNvPr id="144" name="그림 143" descr="사람, 정장, 넥타이, 남자이(가) 표시된 사진&#10;&#10;자동 생성된 설명">
            <a:extLst>
              <a:ext uri="{FF2B5EF4-FFF2-40B4-BE49-F238E27FC236}">
                <a16:creationId xmlns:a16="http://schemas.microsoft.com/office/drawing/2014/main" id="{5759B69B-D20E-B1FF-5EA4-8CE156EACF04}"/>
              </a:ext>
            </a:extLst>
          </p:cNvPr>
          <p:cNvPicPr>
            <a:picLocks noChangeAspect="1"/>
          </p:cNvPicPr>
          <p:nvPr/>
        </p:nvPicPr>
        <p:blipFill>
          <a:blip r:embed="rId3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31339" y="3831543"/>
            <a:ext cx="364557" cy="398262"/>
          </a:xfrm>
          <a:prstGeom prst="rect">
            <a:avLst/>
          </a:prstGeom>
        </p:spPr>
      </p:pic>
      <p:sp>
        <p:nvSpPr>
          <p:cNvPr id="145" name="TextBox 144">
            <a:extLst>
              <a:ext uri="{FF2B5EF4-FFF2-40B4-BE49-F238E27FC236}">
                <a16:creationId xmlns:a16="http://schemas.microsoft.com/office/drawing/2014/main" id="{983EE5E4-24BE-D22B-60D9-A9885E407F02}"/>
              </a:ext>
            </a:extLst>
          </p:cNvPr>
          <p:cNvSpPr txBox="1"/>
          <p:nvPr/>
        </p:nvSpPr>
        <p:spPr>
          <a:xfrm>
            <a:off x="4529667" y="905932"/>
            <a:ext cx="16049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b="1">
                <a:solidFill>
                  <a:schemeClr val="bg1"/>
                </a:solidFill>
              </a:rPr>
              <a:t>T&amp;M Sales Division</a:t>
            </a:r>
            <a:endParaRPr lang="ko-KR" altLang="en-US" sz="1200" b="1">
              <a:solidFill>
                <a:schemeClr val="bg1"/>
              </a:solidFill>
            </a:endParaRPr>
          </a:p>
        </p:txBody>
      </p:sp>
      <p:sp>
        <p:nvSpPr>
          <p:cNvPr id="146" name="직사각형 145">
            <a:extLst>
              <a:ext uri="{FF2B5EF4-FFF2-40B4-BE49-F238E27FC236}">
                <a16:creationId xmlns:a16="http://schemas.microsoft.com/office/drawing/2014/main" id="{21973AF3-40F4-CE6C-4665-BC3CDB633E09}"/>
              </a:ext>
            </a:extLst>
          </p:cNvPr>
          <p:cNvSpPr/>
          <p:nvPr/>
        </p:nvSpPr>
        <p:spPr>
          <a:xfrm>
            <a:off x="11335669" y="2955167"/>
            <a:ext cx="380326" cy="391490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lang="en-US" altLang="ko-KR" sz="700" b="1">
                <a:solidFill>
                  <a:schemeClr val="tx1"/>
                </a:solidFill>
              </a:rPr>
              <a:t>(4Q)</a:t>
            </a:r>
            <a:endParaRPr kumimoji="1" lang="ko-KR" altLang="en-US" sz="700" b="1">
              <a:solidFill>
                <a:schemeClr val="tx1"/>
              </a:solidFill>
            </a:endParaRPr>
          </a:p>
        </p:txBody>
      </p:sp>
      <p:sp>
        <p:nvSpPr>
          <p:cNvPr id="147" name="직사각형 146">
            <a:extLst>
              <a:ext uri="{FF2B5EF4-FFF2-40B4-BE49-F238E27FC236}">
                <a16:creationId xmlns:a16="http://schemas.microsoft.com/office/drawing/2014/main" id="{7FD86EE4-3155-0713-349E-E5B00900403A}"/>
              </a:ext>
            </a:extLst>
          </p:cNvPr>
          <p:cNvSpPr/>
          <p:nvPr/>
        </p:nvSpPr>
        <p:spPr>
          <a:xfrm>
            <a:off x="9902030" y="4467029"/>
            <a:ext cx="380326" cy="391490"/>
          </a:xfrm>
          <a:prstGeom prst="rect">
            <a:avLst/>
          </a:prstGeom>
          <a:solidFill>
            <a:schemeClr val="bg1"/>
          </a:solidFill>
          <a:ln w="25400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b="1">
                <a:solidFill>
                  <a:schemeClr val="tx1"/>
                </a:solidFill>
              </a:rPr>
              <a:t>New</a:t>
            </a:r>
          </a:p>
          <a:p>
            <a:pPr algn="ctr"/>
            <a:r>
              <a:rPr lang="en-US" altLang="ko-KR" sz="700" b="1">
                <a:solidFill>
                  <a:schemeClr val="tx1"/>
                </a:solidFill>
              </a:rPr>
              <a:t>(4Q)</a:t>
            </a:r>
            <a:endParaRPr kumimoji="1" lang="ko-KR" altLang="en-US" sz="700" b="1">
              <a:solidFill>
                <a:schemeClr val="tx1"/>
              </a:solidFill>
            </a:endParaRPr>
          </a:p>
        </p:txBody>
      </p:sp>
      <p:pic>
        <p:nvPicPr>
          <p:cNvPr id="148" name="그림 147" descr="인간의 얼굴, 사람, 의류, 슈트이(가) 표시된 사진&#10;&#10;자동 생성된 설명">
            <a:extLst>
              <a:ext uri="{FF2B5EF4-FFF2-40B4-BE49-F238E27FC236}">
                <a16:creationId xmlns:a16="http://schemas.microsoft.com/office/drawing/2014/main" id="{CAE315C1-5BB9-9E06-572A-7568A74AD381}"/>
              </a:ext>
            </a:extLst>
          </p:cNvPr>
          <p:cNvPicPr preferRelativeResize="0">
            <a:picLocks/>
          </p:cNvPicPr>
          <p:nvPr/>
        </p:nvPicPr>
        <p:blipFill>
          <a:blip r:embed="rId3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6899" y="3846297"/>
            <a:ext cx="398944" cy="390353"/>
          </a:xfrm>
          <a:prstGeom prst="rect">
            <a:avLst/>
          </a:prstGeom>
        </p:spPr>
      </p:pic>
      <p:pic>
        <p:nvPicPr>
          <p:cNvPr id="149" name="그림 148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5F6E4AB5-6D14-74F0-486C-EB7DFA29D64A}"/>
              </a:ext>
            </a:extLst>
          </p:cNvPr>
          <p:cNvPicPr>
            <a:picLocks noChangeAspect="1"/>
          </p:cNvPicPr>
          <p:nvPr/>
        </p:nvPicPr>
        <p:blipFill>
          <a:blip r:embed="rId3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7601" y="2953594"/>
            <a:ext cx="354701" cy="372234"/>
          </a:xfrm>
          <a:prstGeom prst="rect">
            <a:avLst/>
          </a:prstGeom>
        </p:spPr>
      </p:pic>
      <p:sp>
        <p:nvSpPr>
          <p:cNvPr id="150" name="TextBox 149">
            <a:extLst>
              <a:ext uri="{FF2B5EF4-FFF2-40B4-BE49-F238E27FC236}">
                <a16:creationId xmlns:a16="http://schemas.microsoft.com/office/drawing/2014/main" id="{2326C449-C89D-FE10-8B3F-593C6AC4731C}"/>
              </a:ext>
            </a:extLst>
          </p:cNvPr>
          <p:cNvSpPr txBox="1"/>
          <p:nvPr/>
        </p:nvSpPr>
        <p:spPr>
          <a:xfrm>
            <a:off x="10761980" y="3289185"/>
            <a:ext cx="64643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/>
            <a:r>
              <a:rPr kumimoji="1" lang="en-US" altLang="ko-KR" sz="1000">
                <a:solidFill>
                  <a:prstClr val="black"/>
                </a:solidFill>
                <a:latin typeface="맑은 고딕" pitchFamily="50" charset="-127"/>
                <a:ea typeface="맑은 고딕" pitchFamily="50" charset="-127"/>
              </a:rPr>
              <a:t>KJ, Kim</a:t>
            </a:r>
            <a:endParaRPr kumimoji="1" lang="ko-KR" altLang="en-US" sz="1000" dirty="0">
              <a:solidFill>
                <a:prstClr val="black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00939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Voltage Sensing</a:t>
            </a: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Voltage Sensing</a:t>
            </a: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sensing</a:t>
            </a: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-Tau(</a:t>
            </a:r>
            <a:r>
              <a:rPr lang="en-US" altLang="ja-JP" sz="1600" dirty="0"/>
              <a:t>Time constant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Calculation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-Contact 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62448" y="2313214"/>
            <a:ext cx="4663438" cy="2840600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24140" y="2313213"/>
            <a:ext cx="4743476" cy="2840601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53436" y="2349868"/>
            <a:ext cx="4743477" cy="2767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  <a:r>
              <a:rPr kumimoji="1" lang="ja-JP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– </a:t>
            </a:r>
            <a:r>
              <a:rPr kumimoji="1" lang="en-US" altLang="ja-JP" dirty="0">
                <a:solidFill>
                  <a:schemeClr val="tx2"/>
                </a:solidFill>
              </a:rPr>
              <a:t>DL9040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anwha – </a:t>
            </a:r>
            <a:r>
              <a:rPr lang="en-US" altLang="ko-KR" dirty="0">
                <a:solidFill>
                  <a:schemeClr val="tx2"/>
                </a:solidFill>
              </a:rPr>
              <a:t>WT1800, WT3000, WT5000</a:t>
            </a:r>
            <a:endParaRPr kumimoji="1" lang="ja-JP" altLang="en-US" dirty="0">
              <a:solidFill>
                <a:schemeClr val="tx2"/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720211 20MHz -15EA</a:t>
            </a:r>
          </a:p>
          <a:p>
            <a:pPr algn="l"/>
            <a:r>
              <a:rPr lang="en-US" altLang="ko-KR" sz="18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     701933 30A 50MHz – 5EA</a:t>
            </a:r>
          </a:p>
          <a:p>
            <a:pPr algn="l"/>
            <a:endParaRPr lang="en-US" altLang="ko-KR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pPr algn="l"/>
            <a:endParaRPr lang="en-US" altLang="ko-KR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dirty="0"/>
              <a:t>     Order amount  250,000,000 won</a:t>
            </a:r>
          </a:p>
          <a:p>
            <a:pPr algn="l"/>
            <a:endParaRPr lang="ko-KR" altLang="en-US" sz="1800" b="0" i="0" u="none" strike="noStrike" baseline="0" dirty="0">
              <a:solidFill>
                <a:srgbClr val="000000"/>
              </a:solidFill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    </a:t>
            </a:r>
            <a:r>
              <a:rPr lang="en-US" altLang="ko-KR" dirty="0"/>
              <a:t>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55037"/>
            <a:ext cx="598546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VZ20X -1EA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     Order amount  123,000,000 won</a:t>
            </a:r>
          </a:p>
          <a:p>
            <a:r>
              <a:rPr lang="en-US" altLang="ko-KR" dirty="0"/>
              <a:t>      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Acquire 6 months worth of data(Submit data to Hyundai Motor Company)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527788" y="2812520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6520066" y="3984359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BE02123-2440-083F-D22B-A54CE5FF404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09527" y="3505052"/>
            <a:ext cx="1886473" cy="177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그림 106">
            <a:extLst>
              <a:ext uri="{FF2B5EF4-FFF2-40B4-BE49-F238E27FC236}">
                <a16:creationId xmlns:a16="http://schemas.microsoft.com/office/drawing/2014/main" id="{EF20A2DA-4620-62F6-FAE6-E2718CF7AB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541" y="4055238"/>
            <a:ext cx="932285" cy="1729578"/>
          </a:xfrm>
          <a:prstGeom prst="rect">
            <a:avLst/>
          </a:prstGeom>
        </p:spPr>
      </p:pic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101251C8-1B8B-EF17-3BD9-53A7A13B420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E2C87571-DB1E-1E7F-C990-5A39CEF48B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457" y="1855619"/>
            <a:ext cx="3364412" cy="2893104"/>
          </a:xfrm>
          <a:prstGeom prst="rect">
            <a:avLst/>
          </a:prstGeom>
        </p:spPr>
      </p:pic>
      <p:pic>
        <p:nvPicPr>
          <p:cNvPr id="11" name="Picture 2" descr="Additional product image 0">
            <a:extLst>
              <a:ext uri="{FF2B5EF4-FFF2-40B4-BE49-F238E27FC236}">
                <a16:creationId xmlns:a16="http://schemas.microsoft.com/office/drawing/2014/main" id="{550E8FC3-4AB7-3580-7FEE-931583508A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127" y="4033185"/>
            <a:ext cx="2625852" cy="1826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2" name="연결선: 구부러짐 11">
            <a:extLst>
              <a:ext uri="{FF2B5EF4-FFF2-40B4-BE49-F238E27FC236}">
                <a16:creationId xmlns:a16="http://schemas.microsoft.com/office/drawing/2014/main" id="{F760D252-8483-3D85-609D-82E2C7F5E4C7}"/>
              </a:ext>
            </a:extLst>
          </p:cNvPr>
          <p:cNvCxnSpPr>
            <a:cxnSpLocks/>
            <a:stCxn id="34" idx="0"/>
            <a:endCxn id="39" idx="3"/>
          </p:cNvCxnSpPr>
          <p:nvPr/>
        </p:nvCxnSpPr>
        <p:spPr>
          <a:xfrm rot="16200000" flipH="1" flipV="1">
            <a:off x="3423674" y="2370001"/>
            <a:ext cx="2744116" cy="1431689"/>
          </a:xfrm>
          <a:prstGeom prst="curvedConnector4">
            <a:avLst>
              <a:gd name="adj1" fmla="val -8331"/>
              <a:gd name="adj2" fmla="val 54047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연결선: 구부러짐 15">
            <a:extLst>
              <a:ext uri="{FF2B5EF4-FFF2-40B4-BE49-F238E27FC236}">
                <a16:creationId xmlns:a16="http://schemas.microsoft.com/office/drawing/2014/main" id="{EDC798C4-96E5-3567-55B7-58D5121D9349}"/>
              </a:ext>
            </a:extLst>
          </p:cNvPr>
          <p:cNvCxnSpPr>
            <a:cxnSpLocks/>
            <a:stCxn id="54" idx="2"/>
            <a:endCxn id="53" idx="3"/>
          </p:cNvCxnSpPr>
          <p:nvPr/>
        </p:nvCxnSpPr>
        <p:spPr>
          <a:xfrm rot="5400000" flipH="1">
            <a:off x="4617377" y="3921656"/>
            <a:ext cx="346428" cy="1441971"/>
          </a:xfrm>
          <a:prstGeom prst="curvedConnector4">
            <a:avLst>
              <a:gd name="adj1" fmla="val -134726"/>
              <a:gd name="adj2" fmla="val 58642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구부러짐 22">
            <a:extLst>
              <a:ext uri="{FF2B5EF4-FFF2-40B4-BE49-F238E27FC236}">
                <a16:creationId xmlns:a16="http://schemas.microsoft.com/office/drawing/2014/main" id="{1091A768-9D6A-72DF-DCA4-A997A7D17A5D}"/>
              </a:ext>
            </a:extLst>
          </p:cNvPr>
          <p:cNvCxnSpPr>
            <a:cxnSpLocks/>
            <a:stCxn id="29" idx="0"/>
            <a:endCxn id="39" idx="3"/>
          </p:cNvCxnSpPr>
          <p:nvPr/>
        </p:nvCxnSpPr>
        <p:spPr>
          <a:xfrm rot="16200000" flipH="1" flipV="1">
            <a:off x="3653519" y="2155350"/>
            <a:ext cx="2728921" cy="1876186"/>
          </a:xfrm>
          <a:prstGeom prst="curvedConnector4">
            <a:avLst>
              <a:gd name="adj1" fmla="val -8377"/>
              <a:gd name="adj2" fmla="val 53088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D0EEB7B-C76D-9D6B-0DEB-977D7246B1C9}"/>
              </a:ext>
            </a:extLst>
          </p:cNvPr>
          <p:cNvSpPr/>
          <p:nvPr/>
        </p:nvSpPr>
        <p:spPr>
          <a:xfrm>
            <a:off x="5840187" y="1728983"/>
            <a:ext cx="231771" cy="250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DC6AA62-BBA8-27DA-FF78-6CDC88ED1E2B}"/>
              </a:ext>
            </a:extLst>
          </p:cNvPr>
          <p:cNvSpPr/>
          <p:nvPr/>
        </p:nvSpPr>
        <p:spPr>
          <a:xfrm>
            <a:off x="5395691" y="1713788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93280A8E-F12B-3AD7-6477-14A7EF401BC6}"/>
              </a:ext>
            </a:extLst>
          </p:cNvPr>
          <p:cNvSpPr/>
          <p:nvPr/>
        </p:nvSpPr>
        <p:spPr>
          <a:xfrm>
            <a:off x="3848117" y="4332405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42" name="연결선: 구부러짐 41">
            <a:extLst>
              <a:ext uri="{FF2B5EF4-FFF2-40B4-BE49-F238E27FC236}">
                <a16:creationId xmlns:a16="http://schemas.microsoft.com/office/drawing/2014/main" id="{23047819-5B0E-CF37-B4D9-C681E224B431}"/>
              </a:ext>
            </a:extLst>
          </p:cNvPr>
          <p:cNvCxnSpPr>
            <a:cxnSpLocks/>
            <a:stCxn id="43" idx="0"/>
            <a:endCxn id="39" idx="3"/>
          </p:cNvCxnSpPr>
          <p:nvPr/>
        </p:nvCxnSpPr>
        <p:spPr>
          <a:xfrm rot="16200000" flipH="1" flipV="1">
            <a:off x="3880874" y="1912799"/>
            <a:ext cx="2744117" cy="2346091"/>
          </a:xfrm>
          <a:prstGeom prst="curvedConnector4">
            <a:avLst>
              <a:gd name="adj1" fmla="val -8331"/>
              <a:gd name="adj2" fmla="val 5247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ED85F1E6-8B3A-6758-D465-9CFD780FAAFE}"/>
              </a:ext>
            </a:extLst>
          </p:cNvPr>
          <p:cNvSpPr/>
          <p:nvPr/>
        </p:nvSpPr>
        <p:spPr>
          <a:xfrm>
            <a:off x="6310092" y="1713787"/>
            <a:ext cx="231771" cy="250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47" name="연결선: 구부러짐 46">
            <a:extLst>
              <a:ext uri="{FF2B5EF4-FFF2-40B4-BE49-F238E27FC236}">
                <a16:creationId xmlns:a16="http://schemas.microsoft.com/office/drawing/2014/main" id="{2EBF3EC1-455A-8D99-BB6D-69EB21EA28B4}"/>
              </a:ext>
            </a:extLst>
          </p:cNvPr>
          <p:cNvCxnSpPr>
            <a:cxnSpLocks/>
            <a:stCxn id="48" idx="0"/>
            <a:endCxn id="39" idx="3"/>
          </p:cNvCxnSpPr>
          <p:nvPr/>
        </p:nvCxnSpPr>
        <p:spPr>
          <a:xfrm rot="16200000" flipH="1" flipV="1">
            <a:off x="4139551" y="1668236"/>
            <a:ext cx="2730003" cy="2849331"/>
          </a:xfrm>
          <a:prstGeom prst="curvedConnector4">
            <a:avLst>
              <a:gd name="adj1" fmla="val -8374"/>
              <a:gd name="adj2" fmla="val 52034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9CB737DA-0547-D37B-0E74-1831667442B5}"/>
              </a:ext>
            </a:extLst>
          </p:cNvPr>
          <p:cNvSpPr/>
          <p:nvPr/>
        </p:nvSpPr>
        <p:spPr>
          <a:xfrm>
            <a:off x="6813332" y="1727901"/>
            <a:ext cx="231771" cy="250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50" name="연결선: 구부러짐 49">
            <a:extLst>
              <a:ext uri="{FF2B5EF4-FFF2-40B4-BE49-F238E27FC236}">
                <a16:creationId xmlns:a16="http://schemas.microsoft.com/office/drawing/2014/main" id="{9A4132A8-4740-E9C7-E0F1-375A1FEB4F21}"/>
              </a:ext>
            </a:extLst>
          </p:cNvPr>
          <p:cNvCxnSpPr>
            <a:cxnSpLocks/>
            <a:stCxn id="51" idx="0"/>
            <a:endCxn id="39" idx="3"/>
          </p:cNvCxnSpPr>
          <p:nvPr/>
        </p:nvCxnSpPr>
        <p:spPr>
          <a:xfrm rot="16200000" flipH="1" flipV="1">
            <a:off x="4393868" y="1413917"/>
            <a:ext cx="2730005" cy="3357967"/>
          </a:xfrm>
          <a:prstGeom prst="curvedConnector4">
            <a:avLst>
              <a:gd name="adj1" fmla="val -8374"/>
              <a:gd name="adj2" fmla="val 51726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F1681969-A6B5-E844-047B-32697B4680C2}"/>
              </a:ext>
            </a:extLst>
          </p:cNvPr>
          <p:cNvSpPr/>
          <p:nvPr/>
        </p:nvSpPr>
        <p:spPr>
          <a:xfrm>
            <a:off x="7321968" y="1727899"/>
            <a:ext cx="231771" cy="25099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664D6956-6559-9897-5CBC-31A8632BF5D5}"/>
              </a:ext>
            </a:extLst>
          </p:cNvPr>
          <p:cNvSpPr/>
          <p:nvPr/>
        </p:nvSpPr>
        <p:spPr>
          <a:xfrm>
            <a:off x="3837835" y="4343928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id="{2E281E94-E0F7-179B-BFA2-854816920F39}"/>
              </a:ext>
            </a:extLst>
          </p:cNvPr>
          <p:cNvSpPr/>
          <p:nvPr/>
        </p:nvSpPr>
        <p:spPr>
          <a:xfrm>
            <a:off x="5395691" y="4564858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AA461238-352D-C4B3-1E50-1DFC551EE165}"/>
              </a:ext>
            </a:extLst>
          </p:cNvPr>
          <p:cNvSpPr/>
          <p:nvPr/>
        </p:nvSpPr>
        <p:spPr>
          <a:xfrm>
            <a:off x="5865588" y="4564773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0D17D319-753F-48E2-20B8-0D0D331E204C}"/>
              </a:ext>
            </a:extLst>
          </p:cNvPr>
          <p:cNvSpPr/>
          <p:nvPr/>
        </p:nvSpPr>
        <p:spPr>
          <a:xfrm>
            <a:off x="6362478" y="4574241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0967520-8452-8A15-9BBD-458FF3C2AD7C}"/>
              </a:ext>
            </a:extLst>
          </p:cNvPr>
          <p:cNvSpPr/>
          <p:nvPr/>
        </p:nvSpPr>
        <p:spPr>
          <a:xfrm>
            <a:off x="6860160" y="4552158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3572215-6924-A66F-2184-DB461560DD54}"/>
              </a:ext>
            </a:extLst>
          </p:cNvPr>
          <p:cNvSpPr/>
          <p:nvPr/>
        </p:nvSpPr>
        <p:spPr>
          <a:xfrm>
            <a:off x="7329265" y="4552072"/>
            <a:ext cx="231770" cy="25099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61" name="연결선: 구부러짐 60">
            <a:extLst>
              <a:ext uri="{FF2B5EF4-FFF2-40B4-BE49-F238E27FC236}">
                <a16:creationId xmlns:a16="http://schemas.microsoft.com/office/drawing/2014/main" id="{60F78211-F912-BFA8-8CAD-031C4FFF3AD4}"/>
              </a:ext>
            </a:extLst>
          </p:cNvPr>
          <p:cNvCxnSpPr>
            <a:cxnSpLocks/>
            <a:stCxn id="55" idx="2"/>
            <a:endCxn id="53" idx="3"/>
          </p:cNvCxnSpPr>
          <p:nvPr/>
        </p:nvCxnSpPr>
        <p:spPr>
          <a:xfrm rot="5400000" flipH="1">
            <a:off x="4852367" y="3686665"/>
            <a:ext cx="346343" cy="1911868"/>
          </a:xfrm>
          <a:prstGeom prst="curvedConnector4">
            <a:avLst>
              <a:gd name="adj1" fmla="val -156760"/>
              <a:gd name="adj2" fmla="val 53031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구부러짐 63">
            <a:extLst>
              <a:ext uri="{FF2B5EF4-FFF2-40B4-BE49-F238E27FC236}">
                <a16:creationId xmlns:a16="http://schemas.microsoft.com/office/drawing/2014/main" id="{F5D10554-0E75-5498-5DB0-B4F073659E88}"/>
              </a:ext>
            </a:extLst>
          </p:cNvPr>
          <p:cNvCxnSpPr>
            <a:cxnSpLocks/>
            <a:stCxn id="56" idx="2"/>
            <a:endCxn id="53" idx="3"/>
          </p:cNvCxnSpPr>
          <p:nvPr/>
        </p:nvCxnSpPr>
        <p:spPr>
          <a:xfrm rot="5400000" flipH="1">
            <a:off x="5096078" y="3442954"/>
            <a:ext cx="355811" cy="2408758"/>
          </a:xfrm>
          <a:prstGeom prst="curvedConnector4">
            <a:avLst>
              <a:gd name="adj1" fmla="val -195421"/>
              <a:gd name="adj2" fmla="val 52405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구부러짐 74">
            <a:extLst>
              <a:ext uri="{FF2B5EF4-FFF2-40B4-BE49-F238E27FC236}">
                <a16:creationId xmlns:a16="http://schemas.microsoft.com/office/drawing/2014/main" id="{03822AAA-2C81-888C-3EEC-8E214D66A1A5}"/>
              </a:ext>
            </a:extLst>
          </p:cNvPr>
          <p:cNvCxnSpPr>
            <a:cxnSpLocks/>
            <a:stCxn id="57" idx="2"/>
            <a:endCxn id="53" idx="3"/>
          </p:cNvCxnSpPr>
          <p:nvPr/>
        </p:nvCxnSpPr>
        <p:spPr>
          <a:xfrm rot="5400000" flipH="1">
            <a:off x="5355961" y="3183071"/>
            <a:ext cx="333728" cy="2906440"/>
          </a:xfrm>
          <a:prstGeom prst="curvedConnector4">
            <a:avLst>
              <a:gd name="adj1" fmla="val -214059"/>
              <a:gd name="adj2" fmla="val 51994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구부러짐 77">
            <a:extLst>
              <a:ext uri="{FF2B5EF4-FFF2-40B4-BE49-F238E27FC236}">
                <a16:creationId xmlns:a16="http://schemas.microsoft.com/office/drawing/2014/main" id="{54F2ECF8-B947-3CF2-0F5F-24094A1C218C}"/>
              </a:ext>
            </a:extLst>
          </p:cNvPr>
          <p:cNvCxnSpPr>
            <a:cxnSpLocks/>
            <a:stCxn id="58" idx="2"/>
            <a:endCxn id="53" idx="3"/>
          </p:cNvCxnSpPr>
          <p:nvPr/>
        </p:nvCxnSpPr>
        <p:spPr>
          <a:xfrm rot="5400000" flipH="1">
            <a:off x="5590557" y="2948476"/>
            <a:ext cx="333642" cy="3375545"/>
          </a:xfrm>
          <a:prstGeom prst="curvedConnector4">
            <a:avLst>
              <a:gd name="adj1" fmla="val -256938"/>
              <a:gd name="adj2" fmla="val 51717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80">
            <a:extLst>
              <a:ext uri="{FF2B5EF4-FFF2-40B4-BE49-F238E27FC236}">
                <a16:creationId xmlns:a16="http://schemas.microsoft.com/office/drawing/2014/main" id="{5AF023C8-9FFA-3EBA-1190-390529F5FAC1}"/>
              </a:ext>
            </a:extLst>
          </p:cNvPr>
          <p:cNvSpPr txBox="1"/>
          <p:nvPr/>
        </p:nvSpPr>
        <p:spPr>
          <a:xfrm>
            <a:off x="6036191" y="5679951"/>
            <a:ext cx="1389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6EA</a:t>
            </a:r>
            <a:endParaRPr lang="ko-KR" altLang="en-US" dirty="0"/>
          </a:p>
        </p:txBody>
      </p:sp>
      <p:pic>
        <p:nvPicPr>
          <p:cNvPr id="83" name="그림 82">
            <a:extLst>
              <a:ext uri="{FF2B5EF4-FFF2-40B4-BE49-F238E27FC236}">
                <a16:creationId xmlns:a16="http://schemas.microsoft.com/office/drawing/2014/main" id="{736AEA59-DB1C-06B9-03E8-D9E3A60228C2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65130" y="2715500"/>
            <a:ext cx="2113836" cy="764368"/>
          </a:xfrm>
          <a:prstGeom prst="rect">
            <a:avLst/>
          </a:prstGeom>
        </p:spPr>
      </p:pic>
      <p:pic>
        <p:nvPicPr>
          <p:cNvPr id="85" name="그림 84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BD9F8B2B-98BF-3098-0EA3-A88F98895F7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4055" y="1499310"/>
            <a:ext cx="2358394" cy="1234115"/>
          </a:xfrm>
          <a:prstGeom prst="rect">
            <a:avLst/>
          </a:prstGeom>
        </p:spPr>
      </p:pic>
      <p:sp>
        <p:nvSpPr>
          <p:cNvPr id="86" name="TextBox 85">
            <a:extLst>
              <a:ext uri="{FF2B5EF4-FFF2-40B4-BE49-F238E27FC236}">
                <a16:creationId xmlns:a16="http://schemas.microsoft.com/office/drawing/2014/main" id="{53EBE988-BADC-F51E-F1AA-139F5D1F3448}"/>
              </a:ext>
            </a:extLst>
          </p:cNvPr>
          <p:cNvSpPr txBox="1"/>
          <p:nvPr/>
        </p:nvSpPr>
        <p:spPr>
          <a:xfrm>
            <a:off x="319338" y="3631652"/>
            <a:ext cx="359575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10Gbps Optical Transceiver </a:t>
            </a:r>
            <a:r>
              <a:rPr lang="en-US" altLang="ko-KR" sz="1600" dirty="0"/>
              <a:t>Module</a:t>
            </a:r>
            <a:endParaRPr lang="ko-KR" altLang="en-US" sz="1400" dirty="0"/>
          </a:p>
        </p:txBody>
      </p:sp>
      <p:cxnSp>
        <p:nvCxnSpPr>
          <p:cNvPr id="87" name="연결선: 구부러짐 86">
            <a:extLst>
              <a:ext uri="{FF2B5EF4-FFF2-40B4-BE49-F238E27FC236}">
                <a16:creationId xmlns:a16="http://schemas.microsoft.com/office/drawing/2014/main" id="{29F250E5-046F-AFC7-114F-9F5527E30309}"/>
              </a:ext>
            </a:extLst>
          </p:cNvPr>
          <p:cNvCxnSpPr>
            <a:cxnSpLocks/>
            <a:stCxn id="11" idx="1"/>
            <a:endCxn id="83" idx="1"/>
          </p:cNvCxnSpPr>
          <p:nvPr/>
        </p:nvCxnSpPr>
        <p:spPr>
          <a:xfrm rot="10800000">
            <a:off x="1365131" y="3097684"/>
            <a:ext cx="997" cy="1848716"/>
          </a:xfrm>
          <a:prstGeom prst="curvedConnector3">
            <a:avLst>
              <a:gd name="adj1" fmla="val 97547342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TextBox 91">
            <a:extLst>
              <a:ext uri="{FF2B5EF4-FFF2-40B4-BE49-F238E27FC236}">
                <a16:creationId xmlns:a16="http://schemas.microsoft.com/office/drawing/2014/main" id="{BB8CE227-1E73-F9AA-B6D2-D8EDA6191AA3}"/>
              </a:ext>
            </a:extLst>
          </p:cNvPr>
          <p:cNvSpPr txBox="1"/>
          <p:nvPr/>
        </p:nvSpPr>
        <p:spPr>
          <a:xfrm>
            <a:off x="3134632" y="1677245"/>
            <a:ext cx="17666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DATA COLLECTION DECISION</a:t>
            </a:r>
            <a:endParaRPr lang="ko-KR" altLang="en-US" sz="1600" dirty="0"/>
          </a:p>
        </p:txBody>
      </p:sp>
      <p:sp>
        <p:nvSpPr>
          <p:cNvPr id="93" name="제목 1">
            <a:extLst>
              <a:ext uri="{FF2B5EF4-FFF2-40B4-BE49-F238E27FC236}">
                <a16:creationId xmlns:a16="http://schemas.microsoft.com/office/drawing/2014/main" id="{4DDF0000-37F8-68F3-1F2F-1D751D1208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055" y="124922"/>
            <a:ext cx="11400125" cy="518094"/>
          </a:xfrm>
        </p:spPr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pic>
        <p:nvPicPr>
          <p:cNvPr id="94" name="Picture 4" descr="HorizontalLine">
            <a:extLst>
              <a:ext uri="{FF2B5EF4-FFF2-40B4-BE49-F238E27FC236}">
                <a16:creationId xmlns:a16="http://schemas.microsoft.com/office/drawing/2014/main" id="{87694820-4041-B906-2ED3-312FA7E929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5" name="TextBox 94">
            <a:extLst>
              <a:ext uri="{FF2B5EF4-FFF2-40B4-BE49-F238E27FC236}">
                <a16:creationId xmlns:a16="http://schemas.microsoft.com/office/drawing/2014/main" id="{747840FD-42B8-6749-7065-BB76513D8AF0}"/>
              </a:ext>
            </a:extLst>
          </p:cNvPr>
          <p:cNvSpPr txBox="1"/>
          <p:nvPr/>
        </p:nvSpPr>
        <p:spPr>
          <a:xfrm>
            <a:off x="284569" y="876569"/>
            <a:ext cx="4706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 Configuration</a:t>
            </a:r>
            <a:endParaRPr lang="ko-KR" altLang="en-US" dirty="0"/>
          </a:p>
        </p:txBody>
      </p:sp>
      <p:pic>
        <p:nvPicPr>
          <p:cNvPr id="98" name="그림 97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CADBE8C6-CE0F-401B-3B9A-627703F5C17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25" t="17834" r="5452" b="49258"/>
          <a:stretch/>
        </p:blipFill>
        <p:spPr>
          <a:xfrm>
            <a:off x="9272147" y="1699933"/>
            <a:ext cx="2113622" cy="3531160"/>
          </a:xfrm>
          <a:prstGeom prst="rect">
            <a:avLst/>
          </a:prstGeom>
        </p:spPr>
      </p:pic>
      <p:sp>
        <p:nvSpPr>
          <p:cNvPr id="99" name="TextBox 98">
            <a:extLst>
              <a:ext uri="{FF2B5EF4-FFF2-40B4-BE49-F238E27FC236}">
                <a16:creationId xmlns:a16="http://schemas.microsoft.com/office/drawing/2014/main" id="{A9C26CB5-7D2C-B571-9F19-492721AC955C}"/>
              </a:ext>
            </a:extLst>
          </p:cNvPr>
          <p:cNvSpPr txBox="1"/>
          <p:nvPr/>
        </p:nvSpPr>
        <p:spPr>
          <a:xfrm>
            <a:off x="8968837" y="5398119"/>
            <a:ext cx="27632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Drive units delivered in the past</a:t>
            </a:r>
            <a:endParaRPr lang="ko-KR" altLang="en-US" sz="1400" dirty="0"/>
          </a:p>
        </p:txBody>
      </p:sp>
      <p:sp>
        <p:nvSpPr>
          <p:cNvPr id="100" name="화살표: 오른쪽 99">
            <a:extLst>
              <a:ext uri="{FF2B5EF4-FFF2-40B4-BE49-F238E27FC236}">
                <a16:creationId xmlns:a16="http://schemas.microsoft.com/office/drawing/2014/main" id="{46B3AEF7-339D-0075-454C-60B481D8F3E4}"/>
              </a:ext>
            </a:extLst>
          </p:cNvPr>
          <p:cNvSpPr/>
          <p:nvPr/>
        </p:nvSpPr>
        <p:spPr>
          <a:xfrm rot="10800000">
            <a:off x="7854503" y="2996221"/>
            <a:ext cx="1558159" cy="611900"/>
          </a:xfrm>
          <a:prstGeom prst="rightArrow">
            <a:avLst/>
          </a:prstGeom>
          <a:solidFill>
            <a:schemeClr val="bg2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92D48051-7D1C-4B90-BA7A-E2A0E8A14197}"/>
              </a:ext>
            </a:extLst>
          </p:cNvPr>
          <p:cNvSpPr txBox="1"/>
          <p:nvPr/>
        </p:nvSpPr>
        <p:spPr>
          <a:xfrm>
            <a:off x="8183117" y="2224621"/>
            <a:ext cx="16311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operation signal</a:t>
            </a:r>
            <a:endParaRPr lang="ko-KR" altLang="en-US" dirty="0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ED29025B-1759-225D-4055-42F057C9B3FF}"/>
              </a:ext>
            </a:extLst>
          </p:cNvPr>
          <p:cNvSpPr txBox="1"/>
          <p:nvPr/>
        </p:nvSpPr>
        <p:spPr>
          <a:xfrm>
            <a:off x="3930897" y="5371494"/>
            <a:ext cx="16311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measurement</a:t>
            </a:r>
            <a:endParaRPr lang="ko-KR" altLang="en-US" dirty="0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CFF02CD-06F9-6FB9-1786-A9B2132AF73E}"/>
              </a:ext>
            </a:extLst>
          </p:cNvPr>
          <p:cNvSpPr/>
          <p:nvPr/>
        </p:nvSpPr>
        <p:spPr>
          <a:xfrm>
            <a:off x="284569" y="1390461"/>
            <a:ext cx="8684268" cy="4874451"/>
          </a:xfrm>
          <a:prstGeom prst="rect">
            <a:avLst/>
          </a:prstGeom>
          <a:noFill/>
          <a:ln w="22225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76F3C2DA-C141-DCCB-7818-567D6EA1304E}"/>
              </a:ext>
            </a:extLst>
          </p:cNvPr>
          <p:cNvSpPr txBox="1"/>
          <p:nvPr/>
        </p:nvSpPr>
        <p:spPr>
          <a:xfrm>
            <a:off x="239754" y="5866228"/>
            <a:ext cx="212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720211 - 15EA</a:t>
            </a:r>
            <a:endParaRPr lang="ko-KR" altLang="en-US" sz="1400" dirty="0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F5D2FFDA-4689-3FF0-C96E-D695970E9A1A}"/>
              </a:ext>
            </a:extLst>
          </p:cNvPr>
          <p:cNvSpPr txBox="1"/>
          <p:nvPr/>
        </p:nvSpPr>
        <p:spPr>
          <a:xfrm>
            <a:off x="1943500" y="5787137"/>
            <a:ext cx="212414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rgbClr val="000000"/>
                </a:solidFill>
                <a:ea typeface="맑은 고딕" panose="020B0503020000020004" pitchFamily="50" charset="-127"/>
              </a:rPr>
              <a:t>DL950</a:t>
            </a:r>
            <a:r>
              <a:rPr lang="en-US" altLang="ko-KR" sz="1400" b="0" i="0" u="none" strike="noStrike" baseline="0" dirty="0">
                <a:solidFill>
                  <a:srgbClr val="000000"/>
                </a:solidFill>
                <a:ea typeface="맑은 고딕" panose="020B0503020000020004" pitchFamily="50" charset="-127"/>
              </a:rPr>
              <a:t> - 5EA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2078809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8542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measurement(red dot)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measurement(purple dot)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“normal”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“Over”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65DD433-39E7-0BF2-215B-592C35718451}"/>
              </a:ext>
            </a:extLst>
          </p:cNvPr>
          <p:cNvSpPr txBox="1"/>
          <p:nvPr/>
        </p:nvSpPr>
        <p:spPr>
          <a:xfrm>
            <a:off x="806694" y="2075544"/>
            <a:ext cx="4086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solidFill>
                  <a:srgbClr val="FF0000"/>
                </a:solidFill>
              </a:rPr>
              <a:t>V</a:t>
            </a:r>
            <a:endParaRPr lang="ko-KR" altLang="en-US" sz="3200" b="1" dirty="0">
              <a:solidFill>
                <a:srgbClr val="FF0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C091FB-3AA6-8EDB-1FAB-A792E1CBE497}"/>
              </a:ext>
            </a:extLst>
          </p:cNvPr>
          <p:cNvSpPr txBox="1"/>
          <p:nvPr/>
        </p:nvSpPr>
        <p:spPr>
          <a:xfrm>
            <a:off x="5824661" y="4550228"/>
            <a:ext cx="147602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TIME</a:t>
            </a:r>
            <a:endParaRPr lang="ko-KR" altLang="en-US" sz="2800" b="1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7443" y="1557556"/>
            <a:ext cx="8410338" cy="4401015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2499" y="2084738"/>
            <a:ext cx="4236428" cy="3177321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059356" y="2084738"/>
            <a:ext cx="4236429" cy="3177322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981926" y="2084738"/>
            <a:ext cx="4236429" cy="3177322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256760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Monitoring, data storage</a:t>
            </a:r>
          </a:p>
          <a:p>
            <a:pPr algn="l" fontAlgn="ctr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operation On/Off repeat control</a:t>
            </a:r>
          </a:p>
          <a:p>
            <a:pPr algn="l" fontAlgn="ctr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overcurrent/high temperature alarm function</a:t>
            </a:r>
            <a:endParaRPr lang="en-US" altLang="ko-KR" sz="18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endParaRPr lang="en-US" altLang="ko-KR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The condition is that the 3CH operation is completed within 6S.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500112" y="3391279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1822167" y="368499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 rot="5400000">
            <a:off x="4382633" y="3796970"/>
            <a:ext cx="1357698" cy="1605145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1C0D2C0-88A4-EF86-AC96-E90BFCCA9574}"/>
              </a:ext>
            </a:extLst>
          </p:cNvPr>
          <p:cNvSpPr txBox="1"/>
          <p:nvPr/>
        </p:nvSpPr>
        <p:spPr>
          <a:xfrm>
            <a:off x="2073318" y="5327559"/>
            <a:ext cx="403946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Components that connect and blocks electric vehicle (EV) batteries and inverters/chargers</a:t>
            </a:r>
            <a:endParaRPr lang="ko-KR" altLang="en-US" dirty="0"/>
          </a:p>
        </p:txBody>
      </p:sp>
      <p:pic>
        <p:nvPicPr>
          <p:cNvPr id="11" name="그림 10" descr="텍스트, 전자제품, 스크린샷, 라인이(가) 표시된 사진&#10;&#10;자동 생성된 설명">
            <a:extLst>
              <a:ext uri="{FF2B5EF4-FFF2-40B4-BE49-F238E27FC236}">
                <a16:creationId xmlns:a16="http://schemas.microsoft.com/office/drawing/2014/main" id="{17944647-83A7-E19F-71B0-F7E090D524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797" t="10655" r="14593"/>
          <a:stretch/>
        </p:blipFill>
        <p:spPr>
          <a:xfrm>
            <a:off x="8007299" y="3296941"/>
            <a:ext cx="3771419" cy="2585322"/>
          </a:xfrm>
          <a:prstGeom prst="rect">
            <a:avLst/>
          </a:prstGeom>
        </p:spPr>
      </p:pic>
      <p:cxnSp>
        <p:nvCxnSpPr>
          <p:cNvPr id="13" name="직선 연결선 12">
            <a:extLst>
              <a:ext uri="{FF2B5EF4-FFF2-40B4-BE49-F238E27FC236}">
                <a16:creationId xmlns:a16="http://schemas.microsoft.com/office/drawing/2014/main" id="{51AE1183-E4AB-C45E-EB3E-80CE7DC01EF1}"/>
              </a:ext>
            </a:extLst>
          </p:cNvPr>
          <p:cNvCxnSpPr>
            <a:cxnSpLocks/>
          </p:cNvCxnSpPr>
          <p:nvPr/>
        </p:nvCxnSpPr>
        <p:spPr>
          <a:xfrm>
            <a:off x="8362950" y="3342834"/>
            <a:ext cx="0" cy="2946690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3981EB76-2EAA-9FDD-6CCA-00B17D5D7EC9}"/>
              </a:ext>
            </a:extLst>
          </p:cNvPr>
          <p:cNvCxnSpPr>
            <a:cxnSpLocks/>
          </p:cNvCxnSpPr>
          <p:nvPr/>
        </p:nvCxnSpPr>
        <p:spPr>
          <a:xfrm>
            <a:off x="11220400" y="3352164"/>
            <a:ext cx="66725" cy="2916862"/>
          </a:xfrm>
          <a:prstGeom prst="line">
            <a:avLst/>
          </a:prstGeom>
          <a:ln w="15875">
            <a:solidFill>
              <a:srgbClr val="FF0000"/>
            </a:solidFill>
            <a:prstDash val="dash"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연결선: 꺾임 16">
            <a:extLst>
              <a:ext uri="{FF2B5EF4-FFF2-40B4-BE49-F238E27FC236}">
                <a16:creationId xmlns:a16="http://schemas.microsoft.com/office/drawing/2014/main" id="{07733C56-9125-C57B-5A36-2E5547BF014B}"/>
              </a:ext>
            </a:extLst>
          </p:cNvPr>
          <p:cNvCxnSpPr>
            <a:cxnSpLocks/>
          </p:cNvCxnSpPr>
          <p:nvPr/>
        </p:nvCxnSpPr>
        <p:spPr>
          <a:xfrm>
            <a:off x="8362950" y="6162476"/>
            <a:ext cx="2924175" cy="2512"/>
          </a:xfrm>
          <a:prstGeom prst="bentConnector3">
            <a:avLst>
              <a:gd name="adj1" fmla="val 50000"/>
            </a:avLst>
          </a:prstGeom>
          <a:ln w="15875"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A50B4D-2B1F-1284-1D0B-5708B439BC8F}"/>
              </a:ext>
            </a:extLst>
          </p:cNvPr>
          <p:cNvSpPr txBox="1"/>
          <p:nvPr/>
        </p:nvSpPr>
        <p:spPr>
          <a:xfrm>
            <a:off x="9529983" y="5837704"/>
            <a:ext cx="9762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6S</a:t>
            </a:r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7BC404-9330-12B2-E215-1AC39E49A4BF}"/>
              </a:ext>
            </a:extLst>
          </p:cNvPr>
          <p:cNvSpPr txBox="1"/>
          <p:nvPr/>
        </p:nvSpPr>
        <p:spPr>
          <a:xfrm>
            <a:off x="7426546" y="3493458"/>
            <a:ext cx="9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1CH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8B1659D-5DE5-C92D-78F4-1E11997B1717}"/>
              </a:ext>
            </a:extLst>
          </p:cNvPr>
          <p:cNvSpPr txBox="1"/>
          <p:nvPr/>
        </p:nvSpPr>
        <p:spPr>
          <a:xfrm>
            <a:off x="7426546" y="4220270"/>
            <a:ext cx="9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2CH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729A1D0-03A2-EB4F-AD95-23B9D23D182E}"/>
              </a:ext>
            </a:extLst>
          </p:cNvPr>
          <p:cNvSpPr txBox="1"/>
          <p:nvPr/>
        </p:nvSpPr>
        <p:spPr>
          <a:xfrm>
            <a:off x="7426546" y="4946989"/>
            <a:ext cx="936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3CH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95AC5809-6DC4-CD65-DD51-0E751B54C18D}"/>
              </a:ext>
            </a:extLst>
          </p:cNvPr>
          <p:cNvSpPr txBox="1"/>
          <p:nvPr/>
        </p:nvSpPr>
        <p:spPr>
          <a:xfrm>
            <a:off x="9051568" y="2987739"/>
            <a:ext cx="19330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screen</a:t>
            </a: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12531</TotalTime>
  <Words>2102</Words>
  <Application>Microsoft Office PowerPoint</Application>
  <PresentationFormat>와이드스크린</PresentationFormat>
  <Paragraphs>383</Paragraphs>
  <Slides>12</Slides>
  <Notes>12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-apple-system</vt:lpstr>
      <vt:lpstr>Nanum Square</vt:lpstr>
      <vt:lpstr>游ゴシック</vt:lpstr>
      <vt:lpstr>Yu Mincho</vt:lpstr>
      <vt:lpstr>맑은 고딕</vt:lpstr>
      <vt:lpstr>Arial</vt:lpstr>
      <vt:lpstr>Wingdings</vt:lpstr>
      <vt:lpstr>Yokogawa_Template_Standard</vt:lpstr>
      <vt:lpstr>YKO T&amp;M 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Bae, SeongWoo(seongwoo.bae@yokogawa.com)</cp:lastModifiedBy>
  <cp:revision>1193</cp:revision>
  <cp:lastPrinted>2023-08-22T03:57:14Z</cp:lastPrinted>
  <dcterms:created xsi:type="dcterms:W3CDTF">2022-01-24T05:04:11Z</dcterms:created>
  <dcterms:modified xsi:type="dcterms:W3CDTF">2025-02-13T06:36:14Z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